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1.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2.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3.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4.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0" r:id="rId4"/>
    <p:sldMasterId id="2147483702" r:id="rId5"/>
    <p:sldMasterId id="2147483714"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 id="2147483852" r:id="rId17"/>
    <p:sldMasterId id="2147483864" r:id="rId18"/>
    <p:sldMasterId id="2147483876" r:id="rId19"/>
    <p:sldMasterId id="2147483888" r:id="rId20"/>
    <p:sldMasterId id="2147483900" r:id="rId21"/>
    <p:sldMasterId id="2147483912" r:id="rId22"/>
    <p:sldMasterId id="2147483924" r:id="rId23"/>
    <p:sldMasterId id="2147483936" r:id="rId24"/>
    <p:sldMasterId id="2147483948" r:id="rId25"/>
  </p:sldMasterIdLst>
  <p:notesMasterIdLst>
    <p:notesMasterId r:id="rId67"/>
  </p:notesMasterIdLst>
  <p:sldIdLst>
    <p:sldId id="257" r:id="rId26"/>
    <p:sldId id="297" r:id="rId27"/>
    <p:sldId id="256" r:id="rId28"/>
    <p:sldId id="276" r:id="rId29"/>
    <p:sldId id="278" r:id="rId30"/>
    <p:sldId id="277" r:id="rId31"/>
    <p:sldId id="280" r:id="rId32"/>
    <p:sldId id="279" r:id="rId33"/>
    <p:sldId id="293" r:id="rId34"/>
    <p:sldId id="294" r:id="rId35"/>
    <p:sldId id="295" r:id="rId36"/>
    <p:sldId id="274" r:id="rId37"/>
    <p:sldId id="275" r:id="rId38"/>
    <p:sldId id="273" r:id="rId39"/>
    <p:sldId id="272" r:id="rId40"/>
    <p:sldId id="271" r:id="rId41"/>
    <p:sldId id="270" r:id="rId42"/>
    <p:sldId id="269" r:id="rId43"/>
    <p:sldId id="268" r:id="rId44"/>
    <p:sldId id="267" r:id="rId45"/>
    <p:sldId id="266" r:id="rId46"/>
    <p:sldId id="265" r:id="rId47"/>
    <p:sldId id="264" r:id="rId48"/>
    <p:sldId id="263" r:id="rId49"/>
    <p:sldId id="258" r:id="rId50"/>
    <p:sldId id="259" r:id="rId51"/>
    <p:sldId id="260" r:id="rId52"/>
    <p:sldId id="262" r:id="rId53"/>
    <p:sldId id="261" r:id="rId54"/>
    <p:sldId id="281" r:id="rId55"/>
    <p:sldId id="282" r:id="rId56"/>
    <p:sldId id="283" r:id="rId57"/>
    <p:sldId id="284" r:id="rId58"/>
    <p:sldId id="285" r:id="rId59"/>
    <p:sldId id="286" r:id="rId60"/>
    <p:sldId id="287" r:id="rId61"/>
    <p:sldId id="288" r:id="rId62"/>
    <p:sldId id="289" r:id="rId63"/>
    <p:sldId id="290" r:id="rId64"/>
    <p:sldId id="291" r:id="rId65"/>
    <p:sldId id="292"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5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slide" Target="slides/slide38.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61" Type="http://schemas.openxmlformats.org/officeDocument/2006/relationships/slide" Target="slides/slide36.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5B6931-0052-4BF7-857E-E8A79487AB86}" type="datetimeFigureOut">
              <a:rPr lang="en-US" smtClean="0"/>
              <a:t>8/15/2015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B68156-744E-47B4-AE6D-D9C09C286771}" type="slidenum">
              <a:rPr lang="en-US" smtClean="0"/>
              <a:t>‹#›</a:t>
            </a:fld>
            <a:endParaRPr lang="en-US"/>
          </a:p>
        </p:txBody>
      </p:sp>
    </p:spTree>
    <p:extLst>
      <p:ext uri="{BB962C8B-B14F-4D97-AF65-F5344CB8AC3E}">
        <p14:creationId xmlns:p14="http://schemas.microsoft.com/office/powerpoint/2010/main" val="2114202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21E508-F272-4208-808A-2963FF59429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021272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C087BE-DC22-4E1D-ADAE-E1D84994E18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316739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6CB077-9FD2-4DFA-B7AE-1FE68D9EB579}" type="datetimeFigureOut">
              <a:rPr lang="en-US" smtClean="0"/>
              <a:t>8/15/2015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33CAC6-3494-4FB4-9A56-819865A97302}" type="slidenum">
              <a:rPr lang="en-US" smtClean="0"/>
              <a:t>‹#›</a:t>
            </a:fld>
            <a:endParaRPr lang="en-US"/>
          </a:p>
        </p:txBody>
      </p:sp>
    </p:spTree>
    <p:extLst>
      <p:ext uri="{BB962C8B-B14F-4D97-AF65-F5344CB8AC3E}">
        <p14:creationId xmlns:p14="http://schemas.microsoft.com/office/powerpoint/2010/main" val="3462711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6CB077-9FD2-4DFA-B7AE-1FE68D9EB579}" type="datetimeFigureOut">
              <a:rPr lang="en-US" smtClean="0"/>
              <a:t>8/15/2015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33CAC6-3494-4FB4-9A56-819865A97302}" type="slidenum">
              <a:rPr lang="en-US" smtClean="0"/>
              <a:t>‹#›</a:t>
            </a:fld>
            <a:endParaRPr lang="en-US"/>
          </a:p>
        </p:txBody>
      </p:sp>
    </p:spTree>
    <p:extLst>
      <p:ext uri="{BB962C8B-B14F-4D97-AF65-F5344CB8AC3E}">
        <p14:creationId xmlns:p14="http://schemas.microsoft.com/office/powerpoint/2010/main" val="32315654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8/15/2015</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606946171"/>
      </p:ext>
    </p:extLst>
  </p:cSld>
  <p:clrMapOvr>
    <a:masterClrMapping/>
  </p:clrMapOvr>
  <p:transition spd="med">
    <p:wipe dir="r"/>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738531736"/>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41612480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3826910359"/>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5151114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8530427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7379321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8431608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42707927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045216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6CB077-9FD2-4DFA-B7AE-1FE68D9EB579}" type="datetimeFigureOut">
              <a:rPr lang="en-US" smtClean="0"/>
              <a:t>8/15/2015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33CAC6-3494-4FB4-9A56-819865A97302}" type="slidenum">
              <a:rPr lang="en-US" smtClean="0"/>
              <a:t>‹#›</a:t>
            </a:fld>
            <a:endParaRPr lang="en-US"/>
          </a:p>
        </p:txBody>
      </p:sp>
    </p:spTree>
    <p:extLst>
      <p:ext uri="{BB962C8B-B14F-4D97-AF65-F5344CB8AC3E}">
        <p14:creationId xmlns:p14="http://schemas.microsoft.com/office/powerpoint/2010/main" val="13020439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9882355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1461191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1356140350"/>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3923516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1443051849"/>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6347089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0747619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4013764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8230104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640495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320254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8421017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5326272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585178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2048161399"/>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4174696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1208165641"/>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9239148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2868781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4460201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959367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791257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3382866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6915155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0676154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1600674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2616558767"/>
      </p:ext>
    </p:extLst>
  </p:cSld>
  <p:clrMapOvr>
    <a:overrideClrMapping bg1="dk1" tx1="lt1" bg2="dk2" tx2="lt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9736593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729854915"/>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1391449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5082563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537612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168468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7174494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4717356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6074239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0080496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0128809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3502145882"/>
      </p:ext>
    </p:extLst>
  </p:cSld>
  <p:clrMapOvr>
    <a:overrideClrMapping bg1="dk1" tx1="lt1" bg2="dk2" tx2="lt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9088769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1417865814"/>
      </p:ext>
    </p:extLst>
  </p:cSld>
  <p:clrMapOvr>
    <a:overrideClrMapping bg1="dk1" tx1="lt1" bg2="dk2" tx2="lt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8926332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897613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606429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6455659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42124420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2158305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6782288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2176370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5795005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793521845"/>
      </p:ext>
    </p:extLst>
  </p:cSld>
  <p:clrMapOvr>
    <a:overrideClrMapping bg1="dk1" tx1="lt1" bg2="dk2" tx2="lt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7280879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2725982065"/>
      </p:ext>
    </p:extLst>
  </p:cSld>
  <p:clrMapOvr>
    <a:overrideClrMapping bg1="dk1" tx1="lt1" bg2="dk2" tx2="lt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73559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760348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8832417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4421024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3255935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5075023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3670042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6382429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3145562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2415100842"/>
      </p:ext>
    </p:extLst>
  </p:cSld>
  <p:clrMapOvr>
    <a:overrideClrMapping bg1="dk1" tx1="lt1" bg2="dk2" tx2="lt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0227708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86112180"/>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7623810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42175596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7909977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23613918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4513697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7492808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9690266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69363918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0916858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3293943312"/>
      </p:ext>
    </p:extLst>
  </p:cSld>
  <p:clrMapOvr>
    <a:overrideClrMapping bg1="dk1" tx1="lt1" bg2="dk2" tx2="lt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334424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243297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3438524342"/>
      </p:ext>
    </p:extLst>
  </p:cSld>
  <p:clrMapOvr>
    <a:overrideClrMapping bg1="dk1" tx1="lt1" bg2="dk2" tx2="lt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7912294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8547070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6027419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5475180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9365314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5161055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9235667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7030030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2434311646"/>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6638661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91323528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3549352590"/>
      </p:ext>
    </p:extLst>
  </p:cSld>
  <p:clrMapOvr>
    <a:overrideClrMapping bg1="dk1" tx1="lt1" bg2="dk2" tx2="lt2" accent1="accent1" accent2="accent2" accent3="accent3" accent4="accent4" accent5="accent5" accent6="accent6" hlink="hlink" folHlink="folHlink"/>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49218933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12145183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4678602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55907887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0853349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54884212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284499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698421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6CB077-9FD2-4DFA-B7AE-1FE68D9EB579}" type="datetimeFigureOut">
              <a:rPr lang="en-US" smtClean="0"/>
              <a:t>8/15/2015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33CAC6-3494-4FB4-9A56-819865A97302}" type="slidenum">
              <a:rPr lang="en-US" smtClean="0"/>
              <a:t>‹#›</a:t>
            </a:fld>
            <a:endParaRPr lang="en-US"/>
          </a:p>
        </p:txBody>
      </p:sp>
    </p:spTree>
    <p:extLst>
      <p:ext uri="{BB962C8B-B14F-4D97-AF65-F5344CB8AC3E}">
        <p14:creationId xmlns:p14="http://schemas.microsoft.com/office/powerpoint/2010/main" val="3911308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4263326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3863352656"/>
      </p:ext>
    </p:extLst>
  </p:cSld>
  <p:clrMapOvr>
    <a:overrideClrMapping bg1="dk1" tx1="lt1" bg2="dk2" tx2="lt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82376145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220852902"/>
      </p:ext>
    </p:extLst>
  </p:cSld>
  <p:clrMapOvr>
    <a:overrideClrMapping bg1="dk1" tx1="lt1" bg2="dk2" tx2="lt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9898866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4182380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9983496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1015971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8485504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1359161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034962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7191837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41485333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4116752940"/>
      </p:ext>
    </p:extLst>
  </p:cSld>
  <p:clrMapOvr>
    <a:overrideClrMapping bg1="dk1" tx1="lt1" bg2="dk2" tx2="lt2" accent1="accent1" accent2="accent2" accent3="accent3" accent4="accent4" accent5="accent5" accent6="accent6" hlink="hlink" folHlink="folHlink"/>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98596448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3525526678"/>
      </p:ext>
    </p:extLst>
  </p:cSld>
  <p:clrMapOvr>
    <a:overrideClrMapping bg1="dk1" tx1="lt1" bg2="dk2" tx2="lt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1250451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95255120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87337657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08552311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06047477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222091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8601613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8860513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45695109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1792246633"/>
      </p:ext>
    </p:extLst>
  </p:cSld>
  <p:clrMapOvr>
    <a:overrideClrMapping bg1="dk1" tx1="lt1" bg2="dk2" tx2="lt2" accent1="accent1" accent2="accent2" accent3="accent3" accent4="accent4" accent5="accent5" accent6="accent6" hlink="hlink" folHlink="folHlink"/>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1730888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2501333873"/>
      </p:ext>
    </p:extLst>
  </p:cSld>
  <p:clrMapOvr>
    <a:overrideClrMapping bg1="dk1" tx1="lt1" bg2="dk2" tx2="lt2" accent1="accent1" accent2="accent2" accent3="accent3" accent4="accent4" accent5="accent5" accent6="accent6" hlink="hlink" folHlink="folHlink"/>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9269830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6939509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94733077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400775066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456051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3101725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7286368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848033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78309733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3073598537"/>
      </p:ext>
    </p:extLst>
  </p:cSld>
  <p:clrMapOvr>
    <a:overrideClrMapping bg1="dk1" tx1="lt1" bg2="dk2" tx2="lt2" accent1="accent1" accent2="accent2" accent3="accent3" accent4="accent4" accent5="accent5" accent6="accent6" hlink="hlink" folHlink="folHlink"/>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6009946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3927870953"/>
      </p:ext>
    </p:extLst>
  </p:cSld>
  <p:clrMapOvr>
    <a:overrideClrMapping bg1="dk1" tx1="lt1" bg2="dk2" tx2="lt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93322778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83401934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48173621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506435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1957288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27249230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2447216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6602315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19445729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1969239476"/>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388652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1404507531"/>
      </p:ext>
    </p:extLst>
  </p:cSld>
  <p:clrMapOvr>
    <a:overrideClrMapping bg1="dk1" tx1="lt1" bg2="dk2" tx2="lt2" accent1="accent1" accent2="accent2" accent3="accent3" accent4="accent4" accent5="accent5" accent6="accent6" hlink="hlink" folHlink="folHlink"/>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7616138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82162463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666574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7080980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6982404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1610945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9380580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53751715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428223841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2752047769"/>
      </p:ext>
    </p:extLst>
  </p:cSld>
  <p:clrMapOvr>
    <a:overrideClrMapping bg1="dk1" tx1="lt1" bg2="dk2" tx2="lt2" accent1="accent1" accent2="accent2" accent3="accent3" accent4="accent4" accent5="accent5" accent6="accent6" hlink="hlink" folHlink="folHlink"/>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19132553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214289988"/>
      </p:ext>
    </p:extLst>
  </p:cSld>
  <p:clrMapOvr>
    <a:overrideClrMapping bg1="dk1" tx1="lt1" bg2="dk2" tx2="lt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49902645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971192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661538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34931446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15182467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66483745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5391165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36460398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7827526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342211735"/>
      </p:ext>
    </p:extLst>
  </p:cSld>
  <p:clrMapOvr>
    <a:overrideClrMapping bg1="dk1" tx1="lt1" bg2="dk2" tx2="lt2" accent1="accent1" accent2="accent2" accent3="accent3" accent4="accent4" accent5="accent5" accent6="accent6" hlink="hlink" folHlink="folHlink"/>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4736629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2263213127"/>
      </p:ext>
    </p:extLst>
  </p:cSld>
  <p:clrMapOvr>
    <a:overrideClrMapping bg1="dk1" tx1="lt1" bg2="dk2" tx2="lt2" accent1="accent1" accent2="accent2" accent3="accent3" accent4="accent4" accent5="accent5" accent6="accent6" hlink="hlink" folHlink="folHlink"/>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195734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79687539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6131851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96057297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6721606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78635554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70084668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357823031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59402279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19" name="Footer Placeholder 18"/>
          <p:cNvSpPr>
            <a:spLocks noGrp="1"/>
          </p:cNvSpPr>
          <p:nvPr>
            <p:ph type="ftr" sz="quarter" idx="11"/>
          </p:nvPr>
        </p:nvSpPr>
        <p:spPr/>
        <p:txBody>
          <a:bodyPr/>
          <a:lstStyle/>
          <a:p>
            <a:endParaRPr lang="en-US">
              <a:solidFill>
                <a:srgbClr val="D2D2D2">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3399927767"/>
      </p:ext>
    </p:extLst>
  </p:cSld>
  <p:clrMapOvr>
    <a:overrideClrMapping bg1="dk1" tx1="lt1" bg2="dk2" tx2="lt2" accent1="accent1" accent2="accent2" accent3="accent3" accent4="accent4" accent5="accent5" accent6="accent6" hlink="hlink" folHlink="folHlink"/>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94511377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2D2D2">
                    <a:shade val="90000"/>
                  </a:srgbClr>
                </a:solidFill>
              </a:rPr>
              <a:pPr/>
              <a:t>8/15/2015</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2D2D2">
                    <a:shade val="90000"/>
                  </a:srgbClr>
                </a:solidFill>
              </a:rPr>
              <a:pPr/>
              <a:t>‹#›</a:t>
            </a:fld>
            <a:endParaRPr lang="en-US">
              <a:solidFill>
                <a:srgbClr val="D2D2D2">
                  <a:shade val="90000"/>
                </a:srgbClr>
              </a:solidFill>
            </a:endParaRPr>
          </a:p>
        </p:txBody>
      </p:sp>
    </p:spTree>
    <p:extLst>
      <p:ext uri="{BB962C8B-B14F-4D97-AF65-F5344CB8AC3E}">
        <p14:creationId xmlns:p14="http://schemas.microsoft.com/office/powerpoint/2010/main" val="3030661409"/>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9944506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61377586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41126838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61170087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8091243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102733837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69929673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69849050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spTree>
    <p:extLst>
      <p:ext uri="{BB962C8B-B14F-4D97-AF65-F5344CB8AC3E}">
        <p14:creationId xmlns:p14="http://schemas.microsoft.com/office/powerpoint/2010/main" val="2046870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469571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6CB077-9FD2-4DFA-B7AE-1FE68D9EB579}" type="datetimeFigureOut">
              <a:rPr lang="en-US" smtClean="0"/>
              <a:t>8/15/2015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33CAC6-3494-4FB4-9A56-819865A97302}" type="slidenum">
              <a:rPr lang="en-US" smtClean="0"/>
              <a:t>‹#›</a:t>
            </a:fld>
            <a:endParaRPr lang="en-US"/>
          </a:p>
        </p:txBody>
      </p:sp>
    </p:spTree>
    <p:extLst>
      <p:ext uri="{BB962C8B-B14F-4D97-AF65-F5344CB8AC3E}">
        <p14:creationId xmlns:p14="http://schemas.microsoft.com/office/powerpoint/2010/main" val="2318426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763048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61168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61295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8073188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06767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9005956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33148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82348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84818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10818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6CB077-9FD2-4DFA-B7AE-1FE68D9EB579}" type="datetimeFigureOut">
              <a:rPr lang="en-US" smtClean="0"/>
              <a:t>8/15/2015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33CAC6-3494-4FB4-9A56-819865A97302}" type="slidenum">
              <a:rPr lang="en-US" smtClean="0"/>
              <a:t>‹#›</a:t>
            </a:fld>
            <a:endParaRPr lang="en-US"/>
          </a:p>
        </p:txBody>
      </p:sp>
    </p:spTree>
    <p:extLst>
      <p:ext uri="{BB962C8B-B14F-4D97-AF65-F5344CB8AC3E}">
        <p14:creationId xmlns:p14="http://schemas.microsoft.com/office/powerpoint/2010/main" val="2068232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4863109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100813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857742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5066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416353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929271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504371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7519798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0028373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68807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6CB077-9FD2-4DFA-B7AE-1FE68D9EB579}" type="datetimeFigureOut">
              <a:rPr lang="en-US" smtClean="0"/>
              <a:t>8/15/2015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33CAC6-3494-4FB4-9A56-819865A97302}" type="slidenum">
              <a:rPr lang="en-US" smtClean="0"/>
              <a:t>‹#›</a:t>
            </a:fld>
            <a:endParaRPr lang="en-US"/>
          </a:p>
        </p:txBody>
      </p:sp>
    </p:spTree>
    <p:extLst>
      <p:ext uri="{BB962C8B-B14F-4D97-AF65-F5344CB8AC3E}">
        <p14:creationId xmlns:p14="http://schemas.microsoft.com/office/powerpoint/2010/main" val="39799646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807185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8/15/2015</a:t>
            </a:fld>
            <a:endParaRPr lang="en-US">
              <a:solidFill>
                <a:srgbClr val="D6ECFF">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600212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8/15/2015</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5815360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8/15/2015</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8942676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8/15/2015</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42287175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8/15/2015</a:t>
            </a:fld>
            <a:endParaRPr lang="en-US">
              <a:solidFill>
                <a:srgbClr val="D6ECFF">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3792988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8/15/2015</a:t>
            </a:fld>
            <a:endParaRPr lang="en-US">
              <a:solidFill>
                <a:srgbClr val="D6ECFF">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815378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8/15/2015</a:t>
            </a:fld>
            <a:endParaRPr lang="en-US">
              <a:solidFill>
                <a:srgbClr val="D6ECFF">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6598720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8/15/2015</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41780935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8/15/2015</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7FD13B"/>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525095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6CB077-9FD2-4DFA-B7AE-1FE68D9EB579}" type="datetimeFigureOut">
              <a:rPr lang="en-US" smtClean="0"/>
              <a:t>8/15/2015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33CAC6-3494-4FB4-9A56-819865A97302}" type="slidenum">
              <a:rPr lang="en-US" smtClean="0"/>
              <a:t>‹#›</a:t>
            </a:fld>
            <a:endParaRPr lang="en-US"/>
          </a:p>
        </p:txBody>
      </p:sp>
    </p:spTree>
    <p:extLst>
      <p:ext uri="{BB962C8B-B14F-4D97-AF65-F5344CB8AC3E}">
        <p14:creationId xmlns:p14="http://schemas.microsoft.com/office/powerpoint/2010/main" val="25965334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8/15/2015</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0301779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8/15/2015</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6146057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502940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96129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762120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0275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46466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303985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63515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56242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CB077-9FD2-4DFA-B7AE-1FE68D9EB579}" type="datetimeFigureOut">
              <a:rPr lang="en-US" smtClean="0"/>
              <a:t>8/15/2015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33CAC6-3494-4FB4-9A56-819865A97302}" type="slidenum">
              <a:rPr lang="en-US" smtClean="0"/>
              <a:t>‹#›</a:t>
            </a:fld>
            <a:endParaRPr lang="en-US"/>
          </a:p>
        </p:txBody>
      </p:sp>
    </p:spTree>
    <p:extLst>
      <p:ext uri="{BB962C8B-B14F-4D97-AF65-F5344CB8AC3E}">
        <p14:creationId xmlns:p14="http://schemas.microsoft.com/office/powerpoint/2010/main" val="32981400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370352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320025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348899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868501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258661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056111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831645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1685366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8/15/2015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589660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8/15/2015</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593839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6CB077-9FD2-4DFA-B7AE-1FE68D9EB579}" type="datetimeFigureOut">
              <a:rPr lang="en-US" smtClean="0"/>
              <a:t>8/15/2015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33CAC6-3494-4FB4-9A56-819865A97302}" type="slidenum">
              <a:rPr lang="en-US" smtClean="0"/>
              <a:t>‹#›</a:t>
            </a:fld>
            <a:endParaRPr lang="en-US"/>
          </a:p>
        </p:txBody>
      </p:sp>
    </p:spTree>
    <p:extLst>
      <p:ext uri="{BB962C8B-B14F-4D97-AF65-F5344CB8AC3E}">
        <p14:creationId xmlns:p14="http://schemas.microsoft.com/office/powerpoint/2010/main" val="20606174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3919099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7081438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2877979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8/15/2015</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1828586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8/15/2015</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0116503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8/15/2015</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9225177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7695737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7813360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5940143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155908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6CB077-9FD2-4DFA-B7AE-1FE68D9EB579}" type="datetimeFigureOut">
              <a:rPr lang="en-US" smtClean="0"/>
              <a:t>8/15/2015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33CAC6-3494-4FB4-9A56-819865A97302}" type="slidenum">
              <a:rPr lang="en-US" smtClean="0"/>
              <a:t>‹#›</a:t>
            </a:fld>
            <a:endParaRPr lang="en-US"/>
          </a:p>
        </p:txBody>
      </p:sp>
    </p:spTree>
    <p:extLst>
      <p:ext uri="{BB962C8B-B14F-4D97-AF65-F5344CB8AC3E}">
        <p14:creationId xmlns:p14="http://schemas.microsoft.com/office/powerpoint/2010/main" val="12496122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8/15/2015</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808517456"/>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8/15/2015</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468105606"/>
      </p:ext>
    </p:extLst>
  </p:cSld>
  <p:clrMapOvr>
    <a:masterClrMapping/>
  </p:clrMapOvr>
  <p:transition spd="med">
    <p:wipe dir="r"/>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8/15/2015</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2274319162"/>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8/15/2015</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11148129"/>
      </p:ext>
    </p:extLst>
  </p:cSld>
  <p:clrMapOvr>
    <a:masterClrMapping/>
  </p:clrMapOvr>
  <p:transition spd="med">
    <p:wipe dir="r"/>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8/15/2015</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558445720"/>
      </p:ext>
    </p:extLst>
  </p:cSld>
  <p:clrMapOvr>
    <a:masterClrMapping/>
  </p:clrMapOvr>
  <p:transition spd="med">
    <p:wipe dir="r"/>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8/15/2015</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841364356"/>
      </p:ext>
    </p:extLst>
  </p:cSld>
  <p:clrMapOvr>
    <a:masterClrMapping/>
  </p:clrMapOvr>
  <p:transition spd="med">
    <p:wipe dir="r"/>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8/15/2015</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384925929"/>
      </p:ext>
    </p:extLst>
  </p:cSld>
  <p:clrMapOvr>
    <a:masterClrMapping/>
  </p:clrMapOvr>
  <p:transition spd="med">
    <p:wipe dir="r"/>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8/15/2015</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042737850"/>
      </p:ext>
    </p:extLst>
  </p:cSld>
  <p:clrMapOvr>
    <a:masterClrMapping/>
  </p:clrMapOvr>
  <p:transition spd="med">
    <p:wipe dir="r"/>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8/15/2015</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928705671"/>
      </p:ext>
    </p:extLst>
  </p:cSld>
  <p:clrMapOvr>
    <a:masterClrMapping/>
  </p:clrMapOvr>
  <p:transition spd="med">
    <p:wipe dir="r"/>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8/15/2015</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176336915"/>
      </p:ext>
    </p:extLst>
  </p:cSld>
  <p:clrMapOvr>
    <a:masterClrMapping/>
  </p:clrMapOvr>
  <p:transition spd="med">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5.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6.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7.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8.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19.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0.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1.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2.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3.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4.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5.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6CB077-9FD2-4DFA-B7AE-1FE68D9EB579}" type="datetimeFigureOut">
              <a:rPr lang="en-US" smtClean="0"/>
              <a:t>8/15/2015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33CAC6-3494-4FB4-9A56-819865A97302}" type="slidenum">
              <a:rPr lang="en-US" smtClean="0"/>
              <a:t>‹#›</a:t>
            </a:fld>
            <a:endParaRPr lang="en-US"/>
          </a:p>
        </p:txBody>
      </p:sp>
    </p:spTree>
    <p:extLst>
      <p:ext uri="{BB962C8B-B14F-4D97-AF65-F5344CB8AC3E}">
        <p14:creationId xmlns:p14="http://schemas.microsoft.com/office/powerpoint/2010/main" val="126680678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54016990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32221181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43242509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46690831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83471500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77224022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80517881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35017841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46767129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65103133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8/15/2015</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179253995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36506804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52030781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42157720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648064727"/>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674571997"/>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62117174"/>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00611800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8/15/2015</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69942565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DCC8652-095B-40B7-8745-42D7AC2ECFF3}" type="datetimeFigureOut">
              <a:rPr lang="en-US" smtClean="0">
                <a:solidFill>
                  <a:srgbClr val="D6ECFF">
                    <a:shade val="50000"/>
                    <a:satMod val="200000"/>
                  </a:srgbClr>
                </a:solidFill>
              </a:rPr>
              <a:pPr/>
              <a:t>8/15/2015</a:t>
            </a:fld>
            <a:endParaRPr lang="en-US">
              <a:solidFill>
                <a:srgbClr val="D6ECFF">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D6ECFF">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19768998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8/15/2015</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14919748"/>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8/15/2015</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24094056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8/15/2015</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530080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666666">
                    <a:shade val="90000"/>
                  </a:srgbClr>
                </a:solidFill>
              </a:rPr>
              <a:pPr/>
              <a:t>8/15/2015</a:t>
            </a:fld>
            <a:endParaRPr lang="en-US">
              <a:solidFill>
                <a:srgbClr val="66666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66666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666666">
                    <a:shade val="90000"/>
                  </a:srgbClr>
                </a:solidFill>
              </a:rPr>
              <a:pPr/>
              <a:t>‹#›</a:t>
            </a:fld>
            <a:endParaRPr lang="en-US">
              <a:solidFill>
                <a:srgbClr val="66666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68975502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7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0.xml"/><Relationship Id="rId4" Type="http://schemas.openxmlformats.org/officeDocument/2006/relationships/hyperlink" Target="http://alleydog.com/topics/motivation.php#.UhEMMPU_cSd"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hSq4B_zHqPM" TargetMode="External"/><Relationship Id="rId2" Type="http://schemas.openxmlformats.org/officeDocument/2006/relationships/image" Target="../media/image23.pn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yAgIdXjawks" TargetMode="External"/><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6.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TN9vqSHBEMs" TargetMode="External"/><Relationship Id="rId1" Type="http://schemas.openxmlformats.org/officeDocument/2006/relationships/slideLayout" Target="../slideLayouts/slideLayout6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3.xml"/><Relationship Id="rId4" Type="http://schemas.openxmlformats.org/officeDocument/2006/relationships/hyperlink" Target="https://www.youtube.com/watch?v=BX_nMwYa-nw"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hyperlink" Target="http://www.youtube.com/watch?v=pNTMYNj2Ulk" TargetMode="Externa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1.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hyperlink" Target="http://www.youtube.com/watch?v=d82Dz1DW2BM" TargetMode="Externa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9.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slideLayout" Target="../slideLayouts/slideLayout140.xml"/><Relationship Id="rId5" Type="http://schemas.openxmlformats.org/officeDocument/2006/relationships/image" Target="../media/image43.jpe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151.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3.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84.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slideLayout" Target="../slideLayouts/slideLayout195.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06.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1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28.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TongJJMgBeY" TargetMode="External"/><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39.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5.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08tPHCdha34&amp;feature=related" TargetMode="External"/><Relationship Id="rId2" Type="http://schemas.openxmlformats.org/officeDocument/2006/relationships/image" Target="../media/image10.png"/><Relationship Id="rId1" Type="http://schemas.openxmlformats.org/officeDocument/2006/relationships/slideLayout" Target="../slideLayouts/slideLayout34.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Baskerville Old Face" panose="02020602080505020303" pitchFamily="18" charset="0"/>
              </a:rPr>
              <a:t>Dreams, Dreaming and the Subconscious</a:t>
            </a:r>
            <a:br>
              <a:rPr lang="en-US" dirty="0" smtClean="0">
                <a:latin typeface="Baskerville Old Face" panose="02020602080505020303" pitchFamily="18" charset="0"/>
              </a:rPr>
            </a:br>
            <a:endParaRPr lang="en-US" dirty="0">
              <a:latin typeface="Baskerville Old Face" panose="02020602080505020303" pitchFamily="18" charset="0"/>
            </a:endParaRPr>
          </a:p>
        </p:txBody>
      </p:sp>
      <p:sp>
        <p:nvSpPr>
          <p:cNvPr id="8" name="Text Placeholder 7"/>
          <p:cNvSpPr>
            <a:spLocks noGrp="1"/>
          </p:cNvSpPr>
          <p:nvPr>
            <p:ph type="body" idx="1"/>
          </p:nvPr>
        </p:nvSpPr>
        <p:spPr/>
        <p:txBody>
          <a:bodyPr/>
          <a:lstStyle/>
          <a:p>
            <a:r>
              <a:rPr lang="en-US" dirty="0" smtClean="0"/>
              <a:t>Hallucination vs vision</a:t>
            </a:r>
          </a:p>
          <a:p>
            <a:endParaRPr lang="en-US" dirty="0" smtClean="0"/>
          </a:p>
          <a:p>
            <a:endParaRPr lang="en-US" dirty="0"/>
          </a:p>
        </p:txBody>
      </p:sp>
    </p:spTree>
    <p:extLst>
      <p:ext uri="{BB962C8B-B14F-4D97-AF65-F5344CB8AC3E}">
        <p14:creationId xmlns:p14="http://schemas.microsoft.com/office/powerpoint/2010/main" val="9544687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smtClean="0"/>
              <a:t>Magritte </a:t>
            </a:r>
            <a:br>
              <a:rPr lang="en-US" sz="2400" dirty="0" smtClean="0"/>
            </a:br>
            <a:r>
              <a:rPr lang="en-US" sz="2400" dirty="0" smtClean="0"/>
              <a:t>Castle in the Pyrenees</a:t>
            </a:r>
            <a:endParaRPr lang="en-US" sz="2400"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3757612" y="304800"/>
            <a:ext cx="3633788" cy="6268816"/>
          </a:xfrm>
          <a:prstGeom prst="rect">
            <a:avLst/>
          </a:prstGeom>
          <a:noFill/>
          <a:ln w="9525">
            <a:noFill/>
            <a:miter lim="800000"/>
            <a:headEnd/>
            <a:tailEnd/>
          </a:ln>
        </p:spPr>
      </p:pic>
      <p:sp>
        <p:nvSpPr>
          <p:cNvPr id="4" name="TextBox 3"/>
          <p:cNvSpPr txBox="1"/>
          <p:nvPr/>
        </p:nvSpPr>
        <p:spPr>
          <a:xfrm>
            <a:off x="533400" y="2743200"/>
            <a:ext cx="2667000" cy="3416320"/>
          </a:xfrm>
          <a:prstGeom prst="rect">
            <a:avLst/>
          </a:prstGeom>
          <a:noFill/>
        </p:spPr>
        <p:txBody>
          <a:bodyPr wrap="square" rtlCol="0">
            <a:spAutoFit/>
          </a:bodyPr>
          <a:lstStyle/>
          <a:p>
            <a:r>
              <a:rPr lang="en-US" dirty="0">
                <a:solidFill>
                  <a:prstClr val="black"/>
                </a:solidFill>
              </a:rPr>
              <a:t>What would your depth psychology analysis of this painting/dream be?</a:t>
            </a:r>
          </a:p>
          <a:p>
            <a:endParaRPr lang="en-US" dirty="0">
              <a:solidFill>
                <a:prstClr val="black"/>
              </a:solidFill>
            </a:endParaRPr>
          </a:p>
          <a:p>
            <a:r>
              <a:rPr lang="en-US" dirty="0">
                <a:solidFill>
                  <a:prstClr val="black"/>
                </a:solidFill>
              </a:rPr>
              <a:t>His house has a huge rock solid foundation- and everything is floating or flying freely including the house. </a:t>
            </a:r>
          </a:p>
          <a:p>
            <a:endParaRPr lang="en-US" dirty="0">
              <a:solidFill>
                <a:prstClr val="black"/>
              </a:solidFill>
            </a:endParaRPr>
          </a:p>
          <a:p>
            <a:r>
              <a:rPr lang="en-US" dirty="0">
                <a:solidFill>
                  <a:prstClr val="black"/>
                </a:solidFill>
              </a:rPr>
              <a:t>Water is a universal metaphor for life.</a:t>
            </a:r>
            <a:endParaRPr lang="en-US" dirty="0">
              <a:solidFill>
                <a:prstClr val="black"/>
              </a:solidFill>
            </a:endParaRPr>
          </a:p>
        </p:txBody>
      </p:sp>
    </p:spTree>
    <p:extLst>
      <p:ext uri="{BB962C8B-B14F-4D97-AF65-F5344CB8AC3E}">
        <p14:creationId xmlns:p14="http://schemas.microsoft.com/office/powerpoint/2010/main" val="110743176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200" dirty="0" smtClean="0"/>
              <a:t>Magritte,</a:t>
            </a:r>
            <a:br>
              <a:rPr lang="en-US" sz="2200" dirty="0" smtClean="0"/>
            </a:br>
            <a:r>
              <a:rPr lang="en-US" sz="2200" dirty="0" smtClean="0"/>
              <a:t>Infinite gratitude</a:t>
            </a:r>
            <a:r>
              <a:rPr lang="en-US" dirty="0" smtClean="0"/>
              <a:t/>
            </a:r>
            <a:br>
              <a:rPr lang="en-US" dirty="0" smtClean="0"/>
            </a:b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304800" y="1219200"/>
            <a:ext cx="6217920" cy="5181600"/>
          </a:xfrm>
          <a:prstGeom prst="rect">
            <a:avLst/>
          </a:prstGeom>
          <a:noFill/>
          <a:ln w="9525">
            <a:noFill/>
            <a:miter lim="800000"/>
            <a:headEnd/>
            <a:tailEnd/>
          </a:ln>
        </p:spPr>
      </p:pic>
      <p:pic>
        <p:nvPicPr>
          <p:cNvPr id="4" name="Picture 3" descr="sychroinicty.jpeg"/>
          <p:cNvPicPr>
            <a:picLocks noChangeAspect="1"/>
          </p:cNvPicPr>
          <p:nvPr/>
        </p:nvPicPr>
        <p:blipFill>
          <a:blip r:embed="rId3" cstate="print"/>
          <a:stretch>
            <a:fillRect/>
          </a:stretch>
        </p:blipFill>
        <p:spPr>
          <a:xfrm>
            <a:off x="5920740" y="5486400"/>
            <a:ext cx="3223260" cy="906780"/>
          </a:xfrm>
          <a:prstGeom prst="rect">
            <a:avLst/>
          </a:prstGeom>
        </p:spPr>
      </p:pic>
    </p:spTree>
    <p:extLst>
      <p:ext uri="{BB962C8B-B14F-4D97-AF65-F5344CB8AC3E}">
        <p14:creationId xmlns:p14="http://schemas.microsoft.com/office/powerpoint/2010/main" val="175485661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383" y="152400"/>
            <a:ext cx="7498080" cy="1143000"/>
          </a:xfrm>
        </p:spPr>
        <p:txBody>
          <a:bodyPr>
            <a:normAutofit/>
          </a:bodyPr>
          <a:lstStyle/>
          <a:p>
            <a:r>
              <a:rPr lang="en-US" sz="3200" b="1" dirty="0" smtClean="0">
                <a:solidFill>
                  <a:srgbClr val="7030A0"/>
                </a:solidFill>
              </a:rPr>
              <a:t>Carl Jung and Flying Saucers</a:t>
            </a:r>
            <a:endParaRPr lang="en-US" sz="3200" b="1" dirty="0">
              <a:solidFill>
                <a:srgbClr val="7030A0"/>
              </a:solidFill>
            </a:endParaRPr>
          </a:p>
        </p:txBody>
      </p:sp>
      <p:sp>
        <p:nvSpPr>
          <p:cNvPr id="3" name="Content Placeholder 2"/>
          <p:cNvSpPr>
            <a:spLocks noGrp="1"/>
          </p:cNvSpPr>
          <p:nvPr>
            <p:ph idx="1"/>
          </p:nvPr>
        </p:nvSpPr>
        <p:spPr>
          <a:xfrm>
            <a:off x="1414826" y="1096768"/>
            <a:ext cx="7403592" cy="4267200"/>
          </a:xfrm>
        </p:spPr>
        <p:txBody>
          <a:bodyPr/>
          <a:lstStyle/>
          <a:p>
            <a:r>
              <a:rPr lang="en-US" dirty="0" err="1" smtClean="0"/>
              <a:t>psyc</a:t>
            </a:r>
            <a:r>
              <a:rPr lang="en-US" dirty="0" smtClean="0"/>
              <a:t>     </a:t>
            </a:r>
            <a:r>
              <a:rPr lang="en-US" sz="2800" b="1" dirty="0" smtClean="0"/>
              <a:t>psychosocial hypothesis </a:t>
            </a:r>
            <a:r>
              <a:rPr lang="en-US" sz="2400" b="1" dirty="0" smtClean="0"/>
              <a:t>(PSH)</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2057400" cy="2746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888" y="2590800"/>
            <a:ext cx="4252912" cy="3361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66800" y="6096000"/>
            <a:ext cx="7772400" cy="923330"/>
          </a:xfrm>
          <a:prstGeom prst="rect">
            <a:avLst/>
          </a:prstGeom>
          <a:noFill/>
        </p:spPr>
        <p:txBody>
          <a:bodyPr wrap="square" rtlCol="0">
            <a:spAutoFit/>
          </a:bodyPr>
          <a:lstStyle/>
          <a:p>
            <a:r>
              <a:rPr lang="en-US" dirty="0">
                <a:solidFill>
                  <a:prstClr val="black"/>
                </a:solidFill>
              </a:rPr>
              <a:t>A Life Worth Living </a:t>
            </a:r>
            <a:r>
              <a:rPr lang="en-US" dirty="0">
                <a:solidFill>
                  <a:prstClr val="black"/>
                </a:solidFill>
                <a:hlinkClick r:id="rId4"/>
              </a:rPr>
              <a:t>http</a:t>
            </a:r>
            <a:r>
              <a:rPr lang="en-US" dirty="0">
                <a:solidFill>
                  <a:prstClr val="black"/>
                </a:solidFill>
                <a:hlinkClick r:id="rId4"/>
              </a:rPr>
              <a:t>://alleydog.com/topics/motivation.php#.</a:t>
            </a:r>
            <a:r>
              <a:rPr lang="en-US" dirty="0">
                <a:solidFill>
                  <a:prstClr val="black"/>
                </a:solidFill>
                <a:hlinkClick r:id="rId4"/>
              </a:rPr>
              <a:t>UhEMMPU_cSd</a:t>
            </a:r>
            <a:endParaRPr lang="en-US" dirty="0">
              <a:solidFill>
                <a:prstClr val="black"/>
              </a:solidFill>
            </a:endParaRPr>
          </a:p>
          <a:p>
            <a:endParaRPr lang="en-US" dirty="0">
              <a:solidFill>
                <a:prstClr val="black"/>
              </a:solidFill>
            </a:endParaRPr>
          </a:p>
          <a:p>
            <a:endParaRPr lang="en-US" dirty="0">
              <a:solidFill>
                <a:prstClr val="black"/>
              </a:solidFill>
            </a:endParaRPr>
          </a:p>
        </p:txBody>
      </p:sp>
      <p:sp>
        <p:nvSpPr>
          <p:cNvPr id="5" name="TextBox 4"/>
          <p:cNvSpPr txBox="1"/>
          <p:nvPr/>
        </p:nvSpPr>
        <p:spPr>
          <a:xfrm>
            <a:off x="1066800" y="4142857"/>
            <a:ext cx="2452688" cy="1200329"/>
          </a:xfrm>
          <a:prstGeom prst="rect">
            <a:avLst/>
          </a:prstGeom>
          <a:noFill/>
        </p:spPr>
        <p:txBody>
          <a:bodyPr wrap="square" rtlCol="0">
            <a:spAutoFit/>
          </a:bodyPr>
          <a:lstStyle/>
          <a:p>
            <a:r>
              <a:rPr lang="en-US" dirty="0">
                <a:solidFill>
                  <a:prstClr val="black"/>
                </a:solidFill>
              </a:rPr>
              <a:t>Chaos of War</a:t>
            </a:r>
          </a:p>
          <a:p>
            <a:r>
              <a:rPr lang="en-US" dirty="0">
                <a:solidFill>
                  <a:prstClr val="black"/>
                </a:solidFill>
              </a:rPr>
              <a:t>Psyche Traumatized</a:t>
            </a:r>
          </a:p>
          <a:p>
            <a:r>
              <a:rPr lang="en-US" dirty="0">
                <a:solidFill>
                  <a:prstClr val="black"/>
                </a:solidFill>
              </a:rPr>
              <a:t>Projecting flying saucers</a:t>
            </a:r>
          </a:p>
          <a:p>
            <a:r>
              <a:rPr lang="en-US" dirty="0">
                <a:solidFill>
                  <a:prstClr val="black"/>
                </a:solidFill>
              </a:rPr>
              <a:t>To regain sense of order</a:t>
            </a:r>
            <a:endParaRPr lang="en-US" dirty="0">
              <a:solidFill>
                <a:prstClr val="black"/>
              </a:solidFill>
            </a:endParaRPr>
          </a:p>
        </p:txBody>
      </p:sp>
      <p:sp>
        <p:nvSpPr>
          <p:cNvPr id="6" name="TextBox 5"/>
          <p:cNvSpPr txBox="1"/>
          <p:nvPr/>
        </p:nvSpPr>
        <p:spPr>
          <a:xfrm>
            <a:off x="3207337" y="1676400"/>
            <a:ext cx="5377691" cy="646331"/>
          </a:xfrm>
          <a:prstGeom prst="rect">
            <a:avLst/>
          </a:prstGeom>
          <a:noFill/>
        </p:spPr>
        <p:txBody>
          <a:bodyPr wrap="none" rtlCol="0">
            <a:spAutoFit/>
          </a:bodyPr>
          <a:lstStyle/>
          <a:p>
            <a:r>
              <a:rPr lang="en-US" dirty="0">
                <a:solidFill>
                  <a:prstClr val="black"/>
                </a:solidFill>
              </a:rPr>
              <a:t>In ufology, </a:t>
            </a:r>
            <a:r>
              <a:rPr lang="en-US" dirty="0">
                <a:solidFill>
                  <a:prstClr val="black"/>
                </a:solidFill>
              </a:rPr>
              <a:t> PSH argues </a:t>
            </a:r>
            <a:r>
              <a:rPr lang="en-US" dirty="0">
                <a:solidFill>
                  <a:prstClr val="black"/>
                </a:solidFill>
              </a:rPr>
              <a:t>that at least some UFO reports </a:t>
            </a:r>
            <a:endParaRPr lang="en-US" dirty="0">
              <a:solidFill>
                <a:prstClr val="black"/>
              </a:solidFill>
            </a:endParaRPr>
          </a:p>
          <a:p>
            <a:r>
              <a:rPr lang="en-US" dirty="0">
                <a:solidFill>
                  <a:prstClr val="black"/>
                </a:solidFill>
              </a:rPr>
              <a:t>are </a:t>
            </a:r>
            <a:r>
              <a:rPr lang="en-US" dirty="0">
                <a:solidFill>
                  <a:prstClr val="black"/>
                </a:solidFill>
              </a:rPr>
              <a:t>best explained  </a:t>
            </a:r>
            <a:r>
              <a:rPr lang="en-US" dirty="0">
                <a:solidFill>
                  <a:prstClr val="black"/>
                </a:solidFill>
              </a:rPr>
              <a:t>by </a:t>
            </a:r>
            <a:r>
              <a:rPr lang="en-US" dirty="0">
                <a:solidFill>
                  <a:prstClr val="black"/>
                </a:solidFill>
              </a:rPr>
              <a:t>psychological or social means</a:t>
            </a:r>
          </a:p>
        </p:txBody>
      </p:sp>
    </p:spTree>
    <p:extLst>
      <p:ext uri="{BB962C8B-B14F-4D97-AF65-F5344CB8AC3E}">
        <p14:creationId xmlns:p14="http://schemas.microsoft.com/office/powerpoint/2010/main" val="866433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Carl Jung: symbolism of Houses</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5410201" cy="4091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0185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8229600" cy="609600"/>
          </a:xfrm>
        </p:spPr>
        <p:txBody>
          <a:bodyPr>
            <a:noAutofit/>
          </a:bodyPr>
          <a:lstStyle/>
          <a:p>
            <a:r>
              <a:rPr lang="en-US" sz="2400" b="1" dirty="0" smtClean="0">
                <a:solidFill>
                  <a:srgbClr val="002060"/>
                </a:solidFill>
              </a:rPr>
              <a:t>Jung’s  Dream Theory of Amplification</a:t>
            </a:r>
            <a:endParaRPr lang="en-US" sz="2400" b="1" dirty="0">
              <a:solidFill>
                <a:srgbClr val="002060"/>
              </a:solidFill>
            </a:endParaRPr>
          </a:p>
        </p:txBody>
      </p:sp>
      <p:sp>
        <p:nvSpPr>
          <p:cNvPr id="3" name="Content Placeholder 2"/>
          <p:cNvSpPr>
            <a:spLocks noGrp="1"/>
          </p:cNvSpPr>
          <p:nvPr>
            <p:ph idx="1"/>
          </p:nvPr>
        </p:nvSpPr>
        <p:spPr>
          <a:xfrm>
            <a:off x="950843" y="1219200"/>
            <a:ext cx="8229600" cy="5029200"/>
          </a:xfrm>
        </p:spPr>
        <p:txBody>
          <a:bodyPr>
            <a:normAutofit lnSpcReduction="10000"/>
          </a:bodyPr>
          <a:lstStyle/>
          <a:p>
            <a:r>
              <a:rPr lang="en-US" sz="1800" dirty="0" smtClean="0"/>
              <a:t>Freud uses association and looks for lots of them to find meaning- Jung is the opposite and uses </a:t>
            </a:r>
            <a:r>
              <a:rPr lang="en-US" sz="1800" u="sng" dirty="0" smtClean="0"/>
              <a:t>Amplification</a:t>
            </a:r>
            <a:r>
              <a:rPr lang="en-US" sz="1800" dirty="0" smtClean="0"/>
              <a:t>  - concentrate  on the image or action the way it is in the dream, and then  dig down and explore the </a:t>
            </a:r>
            <a:r>
              <a:rPr lang="en-US" sz="1800" u="sng" dirty="0" smtClean="0"/>
              <a:t>depth </a:t>
            </a:r>
            <a:r>
              <a:rPr lang="en-US" sz="1800" dirty="0" smtClean="0"/>
              <a:t> of it and the implications of that  (not the breadth)</a:t>
            </a:r>
          </a:p>
          <a:p>
            <a:endParaRPr lang="en-US" sz="1800" dirty="0" smtClean="0"/>
          </a:p>
          <a:p>
            <a:r>
              <a:rPr lang="en-US" sz="1800" dirty="0" smtClean="0"/>
              <a:t>Amplification involves the use of myth, history, and cultural parallels in order to clarify</a:t>
            </a:r>
          </a:p>
          <a:p>
            <a:endParaRPr lang="en-US" sz="1800" dirty="0" smtClean="0"/>
          </a:p>
          <a:p>
            <a:r>
              <a:rPr lang="en-US" sz="1800" dirty="0" smtClean="0"/>
              <a:t> “turn up the volume” to bring understanding, especially if it’s difficult</a:t>
            </a:r>
          </a:p>
          <a:p>
            <a:endParaRPr lang="en-US" sz="1800" dirty="0" smtClean="0"/>
          </a:p>
          <a:p>
            <a:r>
              <a:rPr lang="en-US" sz="1800" dirty="0" smtClean="0"/>
              <a:t>Connects the dreamer to answers/meaning greater than himself- to understand it beyond his own persona self</a:t>
            </a:r>
          </a:p>
          <a:p>
            <a:endParaRPr lang="en-US" sz="1800" dirty="0" smtClean="0"/>
          </a:p>
          <a:p>
            <a:r>
              <a:rPr lang="en-US" sz="1800" dirty="0" smtClean="0"/>
              <a:t>(There is some disagreement with the idea of connecting a person to those with similar problems because sometimes a person needs to heal himself and not connect to a greater conscious in the process. Others argue it makes the person feel much grander than he is)</a:t>
            </a:r>
          </a:p>
        </p:txBody>
      </p:sp>
    </p:spTree>
    <p:extLst>
      <p:ext uri="{BB962C8B-B14F-4D97-AF65-F5344CB8AC3E}">
        <p14:creationId xmlns:p14="http://schemas.microsoft.com/office/powerpoint/2010/main" val="1826586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971800" y="1312336"/>
            <a:ext cx="5398295" cy="2421464"/>
          </a:xfrm>
        </p:spPr>
        <p:txBody>
          <a:bodyPr/>
          <a:lstStyle/>
          <a:p>
            <a:r>
              <a:rPr lang="en-US" dirty="0" smtClean="0"/>
              <a:t>Stream of consciousness</a:t>
            </a:r>
            <a:br>
              <a:rPr lang="en-US" dirty="0" smtClean="0"/>
            </a:br>
            <a:endParaRPr lang="en-US" dirty="0"/>
          </a:p>
        </p:txBody>
      </p:sp>
      <p:sp>
        <p:nvSpPr>
          <p:cNvPr id="4" name="Subtitle 3"/>
          <p:cNvSpPr>
            <a:spLocks noGrp="1"/>
          </p:cNvSpPr>
          <p:nvPr>
            <p:ph type="subTitle" idx="1"/>
          </p:nvPr>
        </p:nvSpPr>
        <p:spPr>
          <a:xfrm>
            <a:off x="3538847" y="4343400"/>
            <a:ext cx="4876801" cy="1710267"/>
          </a:xfrm>
        </p:spPr>
        <p:txBody>
          <a:bodyPr>
            <a:normAutofit/>
          </a:bodyPr>
          <a:lstStyle/>
          <a:p>
            <a:r>
              <a:rPr lang="en-US" sz="2000" dirty="0"/>
              <a:t>River of dreams</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1826" y="3505200"/>
            <a:ext cx="1927225"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501242" y="5791200"/>
            <a:ext cx="5486399" cy="646331"/>
          </a:xfrm>
          <a:prstGeom prst="rect">
            <a:avLst/>
          </a:prstGeom>
        </p:spPr>
        <p:txBody>
          <a:bodyPr wrap="square">
            <a:spAutoFit/>
          </a:bodyPr>
          <a:lstStyle/>
          <a:p>
            <a:r>
              <a:rPr lang="en-US" dirty="0">
                <a:solidFill>
                  <a:prstClr val="white"/>
                </a:solidFill>
                <a:hlinkClick r:id="rId3"/>
              </a:rPr>
              <a:t>http://</a:t>
            </a:r>
            <a:r>
              <a:rPr lang="en-US" dirty="0">
                <a:solidFill>
                  <a:prstClr val="white"/>
                </a:solidFill>
                <a:hlinkClick r:id="rId3"/>
              </a:rPr>
              <a:t>www.youtube.com/watch?v=hSq4B_zHqPM</a:t>
            </a:r>
            <a:endParaRPr lang="en-US" dirty="0">
              <a:solidFill>
                <a:prstClr val="white"/>
              </a:solidFill>
            </a:endParaRPr>
          </a:p>
          <a:p>
            <a:endParaRPr lang="en-US" dirty="0">
              <a:solidFill>
                <a:prstClr val="white"/>
              </a:solidFill>
            </a:endParaRPr>
          </a:p>
        </p:txBody>
      </p:sp>
    </p:spTree>
    <p:extLst>
      <p:ext uri="{BB962C8B-B14F-4D97-AF65-F5344CB8AC3E}">
        <p14:creationId xmlns:p14="http://schemas.microsoft.com/office/powerpoint/2010/main" val="14031177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15488"/>
            <a:ext cx="8305800" cy="1143000"/>
          </a:xfrm>
        </p:spPr>
        <p:txBody>
          <a:bodyPr>
            <a:noAutofit/>
          </a:bodyPr>
          <a:lstStyle/>
          <a:p>
            <a:r>
              <a:rPr lang="en-US" sz="2800" b="1" dirty="0" smtClean="0">
                <a:solidFill>
                  <a:schemeClr val="accent6">
                    <a:lumMod val="50000"/>
                  </a:schemeClr>
                </a:solidFill>
                <a:latin typeface="Lucida Handwriting" pitchFamily="66" charset="0"/>
              </a:rPr>
              <a:t>Carl Jung</a:t>
            </a:r>
            <a:endParaRPr lang="en-US" sz="2800" b="1" dirty="0">
              <a:solidFill>
                <a:schemeClr val="accent6">
                  <a:lumMod val="50000"/>
                </a:schemeClr>
              </a:solidFill>
              <a:latin typeface="Lucida Handwriting" pitchFamily="66" charset="0"/>
            </a:endParaRPr>
          </a:p>
        </p:txBody>
      </p:sp>
      <p:sp>
        <p:nvSpPr>
          <p:cNvPr id="5" name="TextBox 4"/>
          <p:cNvSpPr txBox="1"/>
          <p:nvPr/>
        </p:nvSpPr>
        <p:spPr>
          <a:xfrm>
            <a:off x="1828800" y="1224699"/>
            <a:ext cx="5376609" cy="5909310"/>
          </a:xfrm>
          <a:prstGeom prst="rect">
            <a:avLst/>
          </a:prstGeom>
          <a:noFill/>
        </p:spPr>
        <p:txBody>
          <a:bodyPr wrap="square" rtlCol="0">
            <a:spAutoFit/>
          </a:bodyPr>
          <a:lstStyle/>
          <a:p>
            <a:pPr>
              <a:buFont typeface="Arial" pitchFamily="34" charset="0"/>
              <a:buChar char="•"/>
            </a:pPr>
            <a:r>
              <a:rPr lang="en-US" dirty="0">
                <a:solidFill>
                  <a:srgbClr val="00349E">
                    <a:lumMod val="50000"/>
                  </a:srgbClr>
                </a:solidFill>
              </a:rPr>
              <a:t>Analytical Psychology</a:t>
            </a:r>
          </a:p>
          <a:p>
            <a:pPr>
              <a:buFont typeface="Arial" pitchFamily="34" charset="0"/>
              <a:buChar char="•"/>
            </a:pPr>
            <a:endParaRPr lang="en-US" dirty="0">
              <a:solidFill>
                <a:srgbClr val="00349E">
                  <a:lumMod val="50000"/>
                </a:srgbClr>
              </a:solidFill>
            </a:endParaRPr>
          </a:p>
          <a:p>
            <a:pPr>
              <a:buFont typeface="Arial" pitchFamily="34" charset="0"/>
              <a:buChar char="•"/>
            </a:pPr>
            <a:r>
              <a:rPr lang="en-US" dirty="0">
                <a:solidFill>
                  <a:srgbClr val="00349E">
                    <a:lumMod val="50000"/>
                  </a:srgbClr>
                </a:solidFill>
              </a:rPr>
              <a:t>House is the framework to understanding</a:t>
            </a:r>
          </a:p>
          <a:p>
            <a:r>
              <a:rPr lang="en-US" dirty="0">
                <a:solidFill>
                  <a:srgbClr val="00349E">
                    <a:lumMod val="50000"/>
                  </a:srgbClr>
                </a:solidFill>
              </a:rPr>
              <a:t>    the psyche, and dreams     </a:t>
            </a:r>
          </a:p>
          <a:p>
            <a:endParaRPr lang="en-US" dirty="0">
              <a:solidFill>
                <a:srgbClr val="00349E">
                  <a:lumMod val="50000"/>
                </a:srgbClr>
              </a:solidFill>
            </a:endParaRPr>
          </a:p>
          <a:p>
            <a:pPr>
              <a:buFont typeface="Arial" pitchFamily="34" charset="0"/>
              <a:buChar char="•"/>
            </a:pPr>
            <a:r>
              <a:rPr lang="en-US" dirty="0">
                <a:solidFill>
                  <a:srgbClr val="00349E">
                    <a:lumMod val="50000"/>
                  </a:srgbClr>
                </a:solidFill>
              </a:rPr>
              <a:t>Individuation</a:t>
            </a:r>
          </a:p>
          <a:p>
            <a:pPr>
              <a:buFont typeface="Arial" pitchFamily="34" charset="0"/>
              <a:buChar char="•"/>
            </a:pPr>
            <a:endParaRPr lang="en-US" dirty="0">
              <a:solidFill>
                <a:srgbClr val="00349E">
                  <a:lumMod val="50000"/>
                </a:srgbClr>
              </a:solidFill>
            </a:endParaRPr>
          </a:p>
          <a:p>
            <a:pPr>
              <a:buFont typeface="Arial" pitchFamily="34" charset="0"/>
              <a:buChar char="•"/>
            </a:pPr>
            <a:r>
              <a:rPr lang="en-US" dirty="0">
                <a:solidFill>
                  <a:srgbClr val="00349E">
                    <a:lumMod val="50000"/>
                  </a:srgbClr>
                </a:solidFill>
              </a:rPr>
              <a:t>Collective Unconscious</a:t>
            </a:r>
          </a:p>
          <a:p>
            <a:pPr>
              <a:buFont typeface="Arial" pitchFamily="34" charset="0"/>
              <a:buChar char="•"/>
            </a:pPr>
            <a:endParaRPr lang="en-US" dirty="0">
              <a:solidFill>
                <a:srgbClr val="00349E">
                  <a:lumMod val="50000"/>
                </a:srgbClr>
              </a:solidFill>
            </a:endParaRPr>
          </a:p>
          <a:p>
            <a:pPr>
              <a:buFont typeface="Arial" pitchFamily="34" charset="0"/>
              <a:buChar char="•"/>
            </a:pPr>
            <a:r>
              <a:rPr lang="en-US" dirty="0">
                <a:solidFill>
                  <a:srgbClr val="00349E">
                    <a:lumMod val="50000"/>
                  </a:srgbClr>
                </a:solidFill>
              </a:rPr>
              <a:t>Synchronicity</a:t>
            </a:r>
          </a:p>
          <a:p>
            <a:pPr>
              <a:buFont typeface="Arial" pitchFamily="34" charset="0"/>
              <a:buChar char="•"/>
            </a:pPr>
            <a:endParaRPr lang="en-US" dirty="0">
              <a:solidFill>
                <a:srgbClr val="00349E">
                  <a:lumMod val="50000"/>
                </a:srgbClr>
              </a:solidFill>
            </a:endParaRPr>
          </a:p>
          <a:p>
            <a:pPr>
              <a:buFont typeface="Arial" pitchFamily="34" charset="0"/>
              <a:buChar char="•"/>
            </a:pPr>
            <a:r>
              <a:rPr lang="en-US" dirty="0">
                <a:solidFill>
                  <a:srgbClr val="00349E">
                    <a:lumMod val="50000"/>
                  </a:srgbClr>
                </a:solidFill>
              </a:rPr>
              <a:t>Dreams guide you to a wholeness</a:t>
            </a:r>
          </a:p>
          <a:p>
            <a:r>
              <a:rPr lang="en-US" dirty="0">
                <a:solidFill>
                  <a:srgbClr val="00349E">
                    <a:lumMod val="50000"/>
                  </a:srgbClr>
                </a:solidFill>
              </a:rPr>
              <a:t>	-offer solutions to  problems</a:t>
            </a:r>
          </a:p>
          <a:p>
            <a:endParaRPr lang="en-US" dirty="0">
              <a:solidFill>
                <a:srgbClr val="00349E">
                  <a:lumMod val="50000"/>
                </a:srgbClr>
              </a:solidFill>
            </a:endParaRPr>
          </a:p>
          <a:p>
            <a:pPr>
              <a:buFont typeface="Arial" pitchFamily="34" charset="0"/>
              <a:buChar char="•"/>
            </a:pPr>
            <a:r>
              <a:rPr lang="en-US" dirty="0">
                <a:solidFill>
                  <a:srgbClr val="00349E">
                    <a:lumMod val="50000"/>
                  </a:srgbClr>
                </a:solidFill>
              </a:rPr>
              <a:t>Everything can be paired as opposites</a:t>
            </a:r>
          </a:p>
          <a:p>
            <a:pPr>
              <a:buFont typeface="Arial" pitchFamily="34" charset="0"/>
              <a:buChar char="•"/>
            </a:pPr>
            <a:endParaRPr lang="en-US" dirty="0">
              <a:solidFill>
                <a:srgbClr val="00349E">
                  <a:lumMod val="50000"/>
                </a:srgbClr>
              </a:solidFill>
            </a:endParaRPr>
          </a:p>
          <a:p>
            <a:pPr lvl="1">
              <a:buFont typeface="Arial" pitchFamily="34" charset="0"/>
              <a:buChar char="•"/>
            </a:pPr>
            <a:r>
              <a:rPr lang="en-US" dirty="0">
                <a:solidFill>
                  <a:srgbClr val="00349E">
                    <a:lumMod val="50000"/>
                  </a:srgbClr>
                </a:solidFill>
              </a:rPr>
              <a:t>Ego (your sense of who you are)</a:t>
            </a:r>
          </a:p>
          <a:p>
            <a:pPr lvl="2">
              <a:buFont typeface="Arial" pitchFamily="34" charset="0"/>
              <a:buChar char="•"/>
            </a:pPr>
            <a:r>
              <a:rPr lang="en-US" dirty="0">
                <a:solidFill>
                  <a:srgbClr val="00349E">
                    <a:lumMod val="50000"/>
                  </a:srgbClr>
                </a:solidFill>
              </a:rPr>
              <a:t>Alter-ego/ shadow</a:t>
            </a:r>
          </a:p>
          <a:p>
            <a:pPr lvl="2"/>
            <a:endParaRPr lang="en-US" dirty="0">
              <a:solidFill>
                <a:srgbClr val="68007F">
                  <a:lumMod val="75000"/>
                </a:srgbClr>
              </a:solidFill>
            </a:endParaRPr>
          </a:p>
          <a:p>
            <a:pPr>
              <a:buFont typeface="Arial" pitchFamily="34" charset="0"/>
              <a:buChar char="•"/>
            </a:pPr>
            <a:endParaRPr lang="en-US" dirty="0">
              <a:solidFill>
                <a:srgbClr val="68007F">
                  <a:lumMod val="75000"/>
                </a:srgbClr>
              </a:solidFill>
            </a:endParaRPr>
          </a:p>
          <a:p>
            <a:pPr>
              <a:buFont typeface="Arial" pitchFamily="34" charset="0"/>
              <a:buChar char="•"/>
            </a:pPr>
            <a:endParaRPr lang="en-US" dirty="0">
              <a:solidFill>
                <a:srgbClr val="68007F">
                  <a:lumMod val="75000"/>
                </a:srgbClr>
              </a:solidFill>
            </a:endParaRPr>
          </a:p>
        </p:txBody>
      </p:sp>
      <p:pic>
        <p:nvPicPr>
          <p:cNvPr id="6" name="Picture 5" descr="destiny.jpeg"/>
          <p:cNvPicPr>
            <a:picLocks noChangeAspect="1"/>
          </p:cNvPicPr>
          <p:nvPr/>
        </p:nvPicPr>
        <p:blipFill>
          <a:blip r:embed="rId3" cstate="print"/>
          <a:stretch>
            <a:fillRect/>
          </a:stretch>
        </p:blipFill>
        <p:spPr>
          <a:xfrm>
            <a:off x="6705600" y="381000"/>
            <a:ext cx="1394460" cy="2095500"/>
          </a:xfrm>
          <a:prstGeom prst="rect">
            <a:avLst/>
          </a:prstGeom>
        </p:spPr>
      </p:pic>
    </p:spTree>
    <p:extLst>
      <p:ext uri="{BB962C8B-B14F-4D97-AF65-F5344CB8AC3E}">
        <p14:creationId xmlns:p14="http://schemas.microsoft.com/office/powerpoint/2010/main" val="142104032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sz="2000" dirty="0" smtClean="0"/>
              <a:t/>
            </a:r>
            <a:br>
              <a:rPr lang="en-US" sz="2000" dirty="0" smtClean="0"/>
            </a:br>
            <a:endParaRPr lang="en-US" sz="2000" dirty="0"/>
          </a:p>
        </p:txBody>
      </p:sp>
      <p:sp>
        <p:nvSpPr>
          <p:cNvPr id="3" name="Content Placeholder 2"/>
          <p:cNvSpPr>
            <a:spLocks noGrp="1"/>
          </p:cNvSpPr>
          <p:nvPr>
            <p:ph idx="1"/>
          </p:nvPr>
        </p:nvSpPr>
        <p:spPr>
          <a:xfrm>
            <a:off x="2362200" y="523889"/>
            <a:ext cx="8991600" cy="6314661"/>
          </a:xfrm>
        </p:spPr>
        <p:txBody>
          <a:bodyPr>
            <a:normAutofit/>
          </a:bodyPr>
          <a:lstStyle/>
          <a:p>
            <a:pPr>
              <a:buNone/>
            </a:pPr>
            <a:r>
              <a:rPr lang="en-US" sz="1800" b="1" dirty="0" smtClean="0"/>
              <a:t>    Jung’s Theory:  </a:t>
            </a:r>
            <a:r>
              <a:rPr lang="en-US" sz="2000" b="1" dirty="0" smtClean="0"/>
              <a:t>Collective Unconscious</a:t>
            </a:r>
            <a:endParaRPr lang="en-US" sz="1900" b="1" dirty="0" smtClean="0">
              <a:latin typeface="Times New Roman" pitchFamily="18" charset="0"/>
              <a:cs typeface="Times New Roman" pitchFamily="18" charset="0"/>
            </a:endParaRPr>
          </a:p>
          <a:p>
            <a:pPr>
              <a:buNone/>
            </a:pPr>
            <a:r>
              <a:rPr lang="en-US" sz="1900" b="1" dirty="0" smtClean="0">
                <a:latin typeface="Times New Roman" pitchFamily="18" charset="0"/>
                <a:cs typeface="Times New Roman" pitchFamily="18" charset="0"/>
              </a:rPr>
              <a:t>		</a:t>
            </a:r>
            <a:r>
              <a:rPr lang="en-US" sz="1900" b="1" dirty="0" smtClean="0">
                <a:cs typeface="Times New Roman" pitchFamily="18" charset="0"/>
              </a:rPr>
              <a:t>Personal unconscious </a:t>
            </a:r>
          </a:p>
          <a:p>
            <a:pPr lvl="7"/>
            <a:r>
              <a:rPr lang="en-US" dirty="0" smtClean="0">
                <a:latin typeface="Times New Roman" pitchFamily="18" charset="0"/>
                <a:cs typeface="Times New Roman" pitchFamily="18" charset="0"/>
              </a:rPr>
              <a:t>Personal Library </a:t>
            </a:r>
          </a:p>
          <a:p>
            <a:pPr lvl="7"/>
            <a:r>
              <a:rPr lang="en-US" dirty="0" smtClean="0">
                <a:latin typeface="Times New Roman" pitchFamily="18" charset="0"/>
                <a:cs typeface="Times New Roman" pitchFamily="18" charset="0"/>
              </a:rPr>
              <a:t>Memories and experiences</a:t>
            </a:r>
          </a:p>
          <a:p>
            <a:pPr lvl="7"/>
            <a:r>
              <a:rPr lang="en-US" dirty="0" smtClean="0">
                <a:latin typeface="Times New Roman" pitchFamily="18" charset="0"/>
                <a:cs typeface="Times New Roman" pitchFamily="18" charset="0"/>
              </a:rPr>
              <a:t>Archetypes</a:t>
            </a:r>
          </a:p>
          <a:p>
            <a:pPr lvl="7"/>
            <a:r>
              <a:rPr lang="en-US" dirty="0" smtClean="0">
                <a:latin typeface="Times New Roman" pitchFamily="18" charset="0"/>
                <a:cs typeface="Times New Roman" pitchFamily="18" charset="0"/>
              </a:rPr>
              <a:t>Puns, metaphors and personal myths</a:t>
            </a:r>
          </a:p>
          <a:p>
            <a:pPr lvl="7"/>
            <a:endParaRPr lang="en-US" dirty="0" smtClean="0">
              <a:latin typeface="Times New Roman" pitchFamily="18" charset="0"/>
              <a:cs typeface="Times New Roman" pitchFamily="18" charset="0"/>
            </a:endParaRPr>
          </a:p>
          <a:p>
            <a:pPr lvl="7"/>
            <a:endParaRPr lang="en-US" dirty="0" smtClean="0">
              <a:latin typeface="Times New Roman" pitchFamily="18" charset="0"/>
              <a:cs typeface="Times New Roman" pitchFamily="18" charset="0"/>
            </a:endParaRPr>
          </a:p>
          <a:p>
            <a:pPr lvl="1">
              <a:buNone/>
            </a:pPr>
            <a:r>
              <a:rPr lang="en-US" sz="1800" dirty="0" smtClean="0">
                <a:latin typeface="Times New Roman" pitchFamily="18" charset="0"/>
                <a:cs typeface="Times New Roman" pitchFamily="18" charset="0"/>
              </a:rPr>
              <a:t>		</a:t>
            </a:r>
          </a:p>
        </p:txBody>
      </p:sp>
      <p:pic>
        <p:nvPicPr>
          <p:cNvPr id="4" name="Picture 3" descr="jung unconscious.gif"/>
          <p:cNvPicPr>
            <a:picLocks noChangeAspect="1"/>
          </p:cNvPicPr>
          <p:nvPr/>
        </p:nvPicPr>
        <p:blipFill>
          <a:blip r:embed="rId3" cstate="print"/>
          <a:stretch>
            <a:fillRect/>
          </a:stretch>
        </p:blipFill>
        <p:spPr>
          <a:xfrm>
            <a:off x="1222513" y="1932267"/>
            <a:ext cx="2971800" cy="4144235"/>
          </a:xfrm>
          <a:prstGeom prst="rect">
            <a:avLst/>
          </a:prstGeom>
        </p:spPr>
      </p:pic>
      <p:sp>
        <p:nvSpPr>
          <p:cNvPr id="5" name="TextBox 4"/>
          <p:cNvSpPr txBox="1"/>
          <p:nvPr/>
        </p:nvSpPr>
        <p:spPr>
          <a:xfrm>
            <a:off x="1222513" y="3681220"/>
            <a:ext cx="7924800" cy="646331"/>
          </a:xfrm>
          <a:prstGeom prst="rect">
            <a:avLst/>
          </a:prstGeom>
          <a:noFill/>
        </p:spPr>
        <p:txBody>
          <a:bodyPr wrap="square" rtlCol="0">
            <a:spAutoFit/>
          </a:bodyPr>
          <a:lstStyle/>
          <a:p>
            <a:pPr lvl="1">
              <a:buFont typeface="Arial" pitchFamily="34" charset="0"/>
              <a:buChar char="•"/>
            </a:pPr>
            <a:endParaRPr lang="en-US" dirty="0">
              <a:solidFill>
                <a:prstClr val="black"/>
              </a:solidFill>
            </a:endParaRPr>
          </a:p>
          <a:p>
            <a:endParaRPr lang="en-US" dirty="0">
              <a:solidFill>
                <a:prstClr val="black"/>
              </a:solidFill>
            </a:endParaRPr>
          </a:p>
        </p:txBody>
      </p:sp>
      <p:sp>
        <p:nvSpPr>
          <p:cNvPr id="6" name="TextBox 5"/>
          <p:cNvSpPr txBox="1"/>
          <p:nvPr/>
        </p:nvSpPr>
        <p:spPr>
          <a:xfrm>
            <a:off x="4343400" y="3865886"/>
            <a:ext cx="184731" cy="646331"/>
          </a:xfrm>
          <a:prstGeom prst="rect">
            <a:avLst/>
          </a:prstGeom>
          <a:noFill/>
        </p:spPr>
        <p:txBody>
          <a:bodyPr wrap="none" rtlCol="0">
            <a:spAutoFit/>
          </a:bodyPr>
          <a:lstStyle/>
          <a:p>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58891443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000" dirty="0" smtClean="0"/>
              <a:t>Blank slate</a:t>
            </a:r>
            <a:br>
              <a:rPr lang="en-US" sz="4000" dirty="0" smtClean="0"/>
            </a:br>
            <a:r>
              <a:rPr lang="en-US" sz="4000" dirty="0" smtClean="0"/>
              <a:t>tabula rasa</a:t>
            </a:r>
            <a:endParaRPr lang="en-US" sz="4000" dirty="0"/>
          </a:p>
        </p:txBody>
      </p:sp>
      <p:sp>
        <p:nvSpPr>
          <p:cNvPr id="5" name="Subtitle 4"/>
          <p:cNvSpPr>
            <a:spLocks noGrp="1"/>
          </p:cNvSpPr>
          <p:nvPr>
            <p:ph type="subTitle" idx="1"/>
          </p:nvPr>
        </p:nvSpPr>
        <p:spPr>
          <a:xfrm>
            <a:off x="2362201" y="4385733"/>
            <a:ext cx="6007894" cy="1405467"/>
          </a:xfrm>
        </p:spPr>
        <p:txBody>
          <a:bodyPr>
            <a:normAutofit/>
          </a:bodyPr>
          <a:lstStyle/>
          <a:p>
            <a:r>
              <a:rPr lang="en-US" sz="2000" dirty="0" smtClean="0"/>
              <a:t>Freud believed we were born a blank slate</a:t>
            </a:r>
          </a:p>
          <a:p>
            <a:r>
              <a:rPr lang="en-US" sz="2000" dirty="0" smtClean="0"/>
              <a:t>Jung said we are not born a blank slate</a:t>
            </a:r>
            <a:endParaRPr lang="en-US" sz="2000" dirty="0"/>
          </a:p>
        </p:txBody>
      </p:sp>
    </p:spTree>
    <p:extLst>
      <p:ext uri="{BB962C8B-B14F-4D97-AF65-F5344CB8AC3E}">
        <p14:creationId xmlns:p14="http://schemas.microsoft.com/office/powerpoint/2010/main" val="33005303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0"/>
            <a:ext cx="7498080" cy="1143000"/>
          </a:xfrm>
        </p:spPr>
        <p:txBody>
          <a:bodyPr>
            <a:normAutofit/>
          </a:bodyPr>
          <a:lstStyle/>
          <a:p>
            <a:r>
              <a:rPr lang="en-US" sz="3600" dirty="0" smtClean="0">
                <a:solidFill>
                  <a:srgbClr val="002060"/>
                </a:solidFill>
              </a:rPr>
              <a:t>Collective Unconscious</a:t>
            </a:r>
            <a:endParaRPr lang="en-US" sz="3600" dirty="0">
              <a:solidFill>
                <a:srgbClr val="002060"/>
              </a:solidFill>
            </a:endParaRPr>
          </a:p>
        </p:txBody>
      </p:sp>
      <p:sp>
        <p:nvSpPr>
          <p:cNvPr id="3" name="Content Placeholder 2"/>
          <p:cNvSpPr>
            <a:spLocks noGrp="1"/>
          </p:cNvSpPr>
          <p:nvPr>
            <p:ph idx="1"/>
          </p:nvPr>
        </p:nvSpPr>
        <p:spPr>
          <a:xfrm>
            <a:off x="4168239" y="2286000"/>
            <a:ext cx="7498080" cy="4800600"/>
          </a:xfrm>
        </p:spPr>
        <p:txBody>
          <a:bodyPr>
            <a:normAutofit/>
          </a:bodyPr>
          <a:lstStyle/>
          <a:p>
            <a:pPr marL="285750" indent="-285750">
              <a:spcBef>
                <a:spcPts val="0"/>
              </a:spcBef>
              <a:buClrTx/>
              <a:buSzTx/>
              <a:buFont typeface="Arial" panose="020B0604020202020204" pitchFamily="34" charset="0"/>
              <a:buChar char="•"/>
            </a:pPr>
            <a:r>
              <a:rPr lang="en-US" sz="2000" dirty="0">
                <a:solidFill>
                  <a:prstClr val="black"/>
                </a:solidFill>
              </a:rPr>
              <a:t>Myths</a:t>
            </a:r>
          </a:p>
          <a:p>
            <a:pPr marL="285750" indent="-285750">
              <a:spcBef>
                <a:spcPts val="0"/>
              </a:spcBef>
              <a:buClrTx/>
              <a:buSzTx/>
              <a:buFont typeface="Arial" panose="020B0604020202020204" pitchFamily="34" charset="0"/>
              <a:buChar char="•"/>
            </a:pPr>
            <a:r>
              <a:rPr lang="en-US" sz="2000" dirty="0">
                <a:solidFill>
                  <a:prstClr val="black"/>
                </a:solidFill>
              </a:rPr>
              <a:t>Imagination</a:t>
            </a:r>
          </a:p>
          <a:p>
            <a:pPr marL="285750" lvl="0" indent="-285750">
              <a:spcBef>
                <a:spcPts val="0"/>
              </a:spcBef>
              <a:buClrTx/>
              <a:buSzTx/>
              <a:buFont typeface="Arial" panose="020B0604020202020204" pitchFamily="34" charset="0"/>
              <a:buChar char="•"/>
            </a:pPr>
            <a:r>
              <a:rPr lang="en-US" sz="2000" dirty="0" smtClean="0">
                <a:solidFill>
                  <a:prstClr val="black"/>
                </a:solidFill>
              </a:rPr>
              <a:t>Inherited</a:t>
            </a:r>
          </a:p>
          <a:p>
            <a:pPr marL="285750" lvl="0" indent="-285750">
              <a:spcBef>
                <a:spcPts val="0"/>
              </a:spcBef>
              <a:buClrTx/>
              <a:buSzTx/>
              <a:buFont typeface="Arial" panose="020B0604020202020204" pitchFamily="34" charset="0"/>
              <a:buChar char="•"/>
            </a:pPr>
            <a:r>
              <a:rPr lang="en-US" sz="2000" dirty="0" smtClean="0">
                <a:solidFill>
                  <a:prstClr val="black"/>
                </a:solidFill>
              </a:rPr>
              <a:t>Can’t be acquired because it’s innate</a:t>
            </a:r>
          </a:p>
          <a:p>
            <a:pPr marL="285750" lvl="0" indent="-285750">
              <a:spcBef>
                <a:spcPts val="0"/>
              </a:spcBef>
              <a:buClrTx/>
              <a:buSzTx/>
              <a:buFont typeface="Arial" panose="020B0604020202020204" pitchFamily="34" charset="0"/>
              <a:buChar char="•"/>
            </a:pPr>
            <a:r>
              <a:rPr lang="en-US" sz="2000" dirty="0" smtClean="0">
                <a:solidFill>
                  <a:prstClr val="black"/>
                </a:solidFill>
              </a:rPr>
              <a:t>Primordial images and ideas</a:t>
            </a:r>
            <a:endParaRPr lang="en-US" sz="2000" dirty="0">
              <a:solidFill>
                <a:prstClr val="black"/>
              </a:solidFill>
            </a:endParaRPr>
          </a:p>
          <a:p>
            <a:pPr marL="285750" lvl="0" indent="-285750">
              <a:spcBef>
                <a:spcPts val="0"/>
              </a:spcBef>
              <a:buClrTx/>
              <a:buSzTx/>
              <a:buFont typeface="Arial" panose="020B0604020202020204" pitchFamily="34" charset="0"/>
              <a:buChar char="•"/>
            </a:pPr>
            <a:r>
              <a:rPr lang="en-US" sz="2000" dirty="0" smtClean="0">
                <a:solidFill>
                  <a:prstClr val="black"/>
                </a:solidFill>
              </a:rPr>
              <a:t>Mental </a:t>
            </a:r>
            <a:r>
              <a:rPr lang="en-US" sz="2000" dirty="0">
                <a:solidFill>
                  <a:prstClr val="black"/>
                </a:solidFill>
              </a:rPr>
              <a:t>ideas that </a:t>
            </a:r>
            <a:r>
              <a:rPr lang="en-US" sz="2000" dirty="0" smtClean="0">
                <a:solidFill>
                  <a:prstClr val="black"/>
                </a:solidFill>
              </a:rPr>
              <a:t>cannot </a:t>
            </a:r>
            <a:r>
              <a:rPr lang="en-US" sz="2000" dirty="0">
                <a:solidFill>
                  <a:prstClr val="black"/>
                </a:solidFill>
              </a:rPr>
              <a:t>be explained </a:t>
            </a:r>
          </a:p>
          <a:p>
            <a:pPr marL="0" lvl="0" indent="0">
              <a:spcBef>
                <a:spcPts val="0"/>
              </a:spcBef>
              <a:buClrTx/>
              <a:buSzTx/>
              <a:buNone/>
            </a:pPr>
            <a:r>
              <a:rPr lang="en-US" sz="2000" dirty="0" smtClean="0">
                <a:solidFill>
                  <a:prstClr val="black"/>
                </a:solidFill>
              </a:rPr>
              <a:t>        from  our </a:t>
            </a:r>
            <a:r>
              <a:rPr lang="en-US" sz="2000" dirty="0">
                <a:solidFill>
                  <a:prstClr val="black"/>
                </a:solidFill>
              </a:rPr>
              <a:t>own personal </a:t>
            </a:r>
            <a:r>
              <a:rPr lang="en-US" sz="2000" dirty="0" smtClean="0">
                <a:solidFill>
                  <a:prstClr val="black"/>
                </a:solidFill>
              </a:rPr>
              <a:t>life</a:t>
            </a:r>
            <a:endParaRPr lang="en-US" sz="2000" dirty="0">
              <a:solidFill>
                <a:prstClr val="black"/>
              </a:solidFill>
            </a:endParaRPr>
          </a:p>
          <a:p>
            <a:pPr marL="285750" lvl="0" indent="-285750">
              <a:spcBef>
                <a:spcPts val="0"/>
              </a:spcBef>
              <a:buClrTx/>
              <a:buSzTx/>
              <a:buFont typeface="Arial" panose="020B0604020202020204" pitchFamily="34" charset="0"/>
              <a:buChar char="•"/>
            </a:pPr>
            <a:r>
              <a:rPr lang="en-US" sz="2000" dirty="0" smtClean="0">
                <a:solidFill>
                  <a:prstClr val="black"/>
                </a:solidFill>
              </a:rPr>
              <a:t>What </a:t>
            </a:r>
            <a:r>
              <a:rPr lang="en-US" sz="2000" dirty="0">
                <a:solidFill>
                  <a:prstClr val="black"/>
                </a:solidFill>
              </a:rPr>
              <a:t>we all have in common as a species</a:t>
            </a:r>
          </a:p>
          <a:p>
            <a:pPr marL="285750" lvl="0" indent="-285750">
              <a:spcBef>
                <a:spcPts val="0"/>
              </a:spcBef>
              <a:buClrTx/>
              <a:buSzTx/>
              <a:buFont typeface="Arial" panose="020B0604020202020204" pitchFamily="34" charset="0"/>
              <a:buChar char="•"/>
            </a:pPr>
            <a:r>
              <a:rPr lang="en-US" sz="2000" dirty="0">
                <a:solidFill>
                  <a:prstClr val="black"/>
                </a:solidFill>
              </a:rPr>
              <a:t>Can be numinous</a:t>
            </a:r>
          </a:p>
          <a:p>
            <a:pPr marL="285750" lvl="0" indent="-285750">
              <a:spcBef>
                <a:spcPts val="0"/>
              </a:spcBef>
              <a:buClrTx/>
              <a:buSzTx/>
              <a:buFont typeface="Arial" panose="020B0604020202020204" pitchFamily="34" charset="0"/>
              <a:buChar char="•"/>
            </a:pPr>
            <a:r>
              <a:rPr lang="en-US" sz="2000" dirty="0">
                <a:solidFill>
                  <a:prstClr val="black"/>
                </a:solidFill>
              </a:rPr>
              <a:t>Communion with a divine or world mind</a:t>
            </a:r>
          </a:p>
          <a:p>
            <a:pPr marL="285750" lvl="0" indent="-285750">
              <a:spcBef>
                <a:spcPts val="0"/>
              </a:spcBef>
              <a:buClrTx/>
              <a:buSzTx/>
              <a:buFont typeface="Arial" panose="020B0604020202020204" pitchFamily="34" charset="0"/>
              <a:buChar char="•"/>
            </a:pPr>
            <a:r>
              <a:rPr lang="en-US" sz="2000" dirty="0">
                <a:solidFill>
                  <a:prstClr val="black"/>
                </a:solidFill>
              </a:rPr>
              <a:t>An unconscious energy that lives forever</a:t>
            </a:r>
          </a:p>
          <a:p>
            <a:endParaRPr lang="en-US" sz="3600" dirty="0"/>
          </a:p>
        </p:txBody>
      </p:sp>
      <p:sp>
        <p:nvSpPr>
          <p:cNvPr id="4" name="Rectangle 3"/>
          <p:cNvSpPr/>
          <p:nvPr/>
        </p:nvSpPr>
        <p:spPr>
          <a:xfrm>
            <a:off x="4191000" y="1581090"/>
            <a:ext cx="4572000" cy="400110"/>
          </a:xfrm>
          <a:prstGeom prst="rect">
            <a:avLst/>
          </a:prstGeom>
        </p:spPr>
        <p:txBody>
          <a:bodyPr>
            <a:spAutoFit/>
          </a:bodyPr>
          <a:lstStyle/>
          <a:p>
            <a:r>
              <a:rPr lang="en-US" sz="2000" dirty="0">
                <a:solidFill>
                  <a:prstClr val="black"/>
                </a:solidFill>
              </a:rPr>
              <a:t>- </a:t>
            </a:r>
            <a:r>
              <a:rPr lang="en-US" sz="2000" dirty="0">
                <a:solidFill>
                  <a:prstClr val="black"/>
                </a:solidFill>
              </a:rPr>
              <a:t>a </a:t>
            </a:r>
            <a:r>
              <a:rPr lang="en-US" sz="2000" dirty="0">
                <a:solidFill>
                  <a:prstClr val="black"/>
                </a:solidFill>
              </a:rPr>
              <a:t>secondary </a:t>
            </a:r>
            <a:r>
              <a:rPr lang="en-US" sz="2000" dirty="0">
                <a:solidFill>
                  <a:prstClr val="black"/>
                </a:solidFill>
              </a:rPr>
              <a:t>consciousness </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357"/>
          <a:stretch/>
        </p:blipFill>
        <p:spPr bwMode="auto">
          <a:xfrm>
            <a:off x="465808" y="790262"/>
            <a:ext cx="3640383"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066800" y="5867400"/>
            <a:ext cx="5257800" cy="646331"/>
          </a:xfrm>
          <a:prstGeom prst="rect">
            <a:avLst/>
          </a:prstGeom>
        </p:spPr>
        <p:txBody>
          <a:bodyPr wrap="square">
            <a:spAutoFit/>
          </a:bodyPr>
          <a:lstStyle/>
          <a:p>
            <a:r>
              <a:rPr lang="en-US" dirty="0">
                <a:solidFill>
                  <a:prstClr val="black"/>
                </a:solidFill>
                <a:hlinkClick r:id="rId3"/>
              </a:rPr>
              <a:t>https://</a:t>
            </a:r>
            <a:r>
              <a:rPr lang="en-US" dirty="0">
                <a:solidFill>
                  <a:prstClr val="black"/>
                </a:solidFill>
                <a:hlinkClick r:id="rId3"/>
              </a:rPr>
              <a:t>www.youtube.com/watch?v=yAgIdXjawks</a:t>
            </a:r>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35192270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08" y="1008457"/>
            <a:ext cx="8894763" cy="571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33400" y="30699"/>
            <a:ext cx="8382000" cy="923330"/>
          </a:xfrm>
          <a:prstGeom prst="rect">
            <a:avLst/>
          </a:prstGeom>
        </p:spPr>
        <p:txBody>
          <a:bodyPr wrap="square">
            <a:spAutoFit/>
          </a:bodyPr>
          <a:lstStyle/>
          <a:p>
            <a:r>
              <a:rPr lang="en-US" dirty="0" smtClean="0"/>
              <a:t>Henri Rousseau “Sleeping Gypsy”</a:t>
            </a:r>
          </a:p>
          <a:p>
            <a:r>
              <a:rPr lang="en-US" dirty="0" smtClean="0"/>
              <a:t>Do you think Rousseau imagined this in a dream? </a:t>
            </a:r>
          </a:p>
          <a:p>
            <a:r>
              <a:rPr lang="en-US" dirty="0" smtClean="0"/>
              <a:t>What meaning would you give the lion?  Or the mandolin?</a:t>
            </a:r>
            <a:endParaRPr lang="en-US" dirty="0"/>
          </a:p>
        </p:txBody>
      </p:sp>
    </p:spTree>
    <p:extLst>
      <p:ext uri="{BB962C8B-B14F-4D97-AF65-F5344CB8AC3E}">
        <p14:creationId xmlns:p14="http://schemas.microsoft.com/office/powerpoint/2010/main" val="13647883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524000"/>
            <a:ext cx="6400800" cy="2286000"/>
          </a:xfrm>
        </p:spPr>
        <p:txBody>
          <a:bodyPr/>
          <a:lstStyle/>
          <a:p>
            <a:r>
              <a:rPr lang="en-US" dirty="0" smtClean="0">
                <a:solidFill>
                  <a:schemeClr val="accent6">
                    <a:lumMod val="75000"/>
                  </a:schemeClr>
                </a:solidFill>
              </a:rPr>
              <a:t>The collective unconscious</a:t>
            </a:r>
            <a:endParaRPr lang="en-US" dirty="0">
              <a:solidFill>
                <a:schemeClr val="accent6">
                  <a:lumMod val="75000"/>
                </a:schemeClr>
              </a:solidFill>
            </a:endParaRPr>
          </a:p>
        </p:txBody>
      </p:sp>
      <p:pic>
        <p:nvPicPr>
          <p:cNvPr id="9" name="Picture 8" descr="collollective brain.jpeg"/>
          <p:cNvPicPr>
            <a:picLocks noChangeAspect="1"/>
          </p:cNvPicPr>
          <p:nvPr/>
        </p:nvPicPr>
        <p:blipFill>
          <a:blip r:embed="rId2" cstate="print"/>
          <a:stretch>
            <a:fillRect/>
          </a:stretch>
        </p:blipFill>
        <p:spPr>
          <a:xfrm>
            <a:off x="4038600" y="3048000"/>
            <a:ext cx="1973580" cy="1478280"/>
          </a:xfrm>
          <a:prstGeom prst="rect">
            <a:avLst/>
          </a:prstGeom>
        </p:spPr>
      </p:pic>
      <p:sp>
        <p:nvSpPr>
          <p:cNvPr id="11" name="TextBox 10"/>
          <p:cNvSpPr txBox="1"/>
          <p:nvPr/>
        </p:nvSpPr>
        <p:spPr>
          <a:xfrm>
            <a:off x="1676400" y="457200"/>
            <a:ext cx="7239000" cy="523220"/>
          </a:xfrm>
          <a:prstGeom prst="rect">
            <a:avLst/>
          </a:prstGeom>
          <a:noFill/>
        </p:spPr>
        <p:txBody>
          <a:bodyPr wrap="square" rtlCol="0">
            <a:spAutoFit/>
          </a:bodyPr>
          <a:lstStyle/>
          <a:p>
            <a:endParaRPr lang="en-US" sz="1000" dirty="0">
              <a:solidFill>
                <a:prstClr val="black"/>
              </a:solidFill>
            </a:endParaRPr>
          </a:p>
          <a:p>
            <a:endParaRPr lang="en-US" dirty="0">
              <a:solidFill>
                <a:prstClr val="black"/>
              </a:solidFill>
            </a:endParaRPr>
          </a:p>
        </p:txBody>
      </p:sp>
      <p:sp>
        <p:nvSpPr>
          <p:cNvPr id="12" name="Rectangle 11"/>
          <p:cNvSpPr/>
          <p:nvPr/>
        </p:nvSpPr>
        <p:spPr>
          <a:xfrm>
            <a:off x="2971800" y="6096000"/>
            <a:ext cx="5562600" cy="338554"/>
          </a:xfrm>
          <a:prstGeom prst="rect">
            <a:avLst/>
          </a:prstGeom>
        </p:spPr>
        <p:txBody>
          <a:bodyPr wrap="square">
            <a:spAutoFit/>
          </a:bodyPr>
          <a:lstStyle/>
          <a:p>
            <a:r>
              <a:rPr lang="en-US" sz="1600" dirty="0">
                <a:solidFill>
                  <a:prstClr val="black"/>
                </a:solidFill>
              </a:rPr>
              <a:t>Avatar:  a movie about the collective unconscious</a:t>
            </a:r>
          </a:p>
        </p:txBody>
      </p:sp>
    </p:spTree>
    <p:extLst>
      <p:ext uri="{BB962C8B-B14F-4D97-AF65-F5344CB8AC3E}">
        <p14:creationId xmlns:p14="http://schemas.microsoft.com/office/powerpoint/2010/main" val="269115793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14400" y="2514600"/>
            <a:ext cx="7620000" cy="5486400"/>
          </a:xfrm>
        </p:spPr>
        <p:txBody>
          <a:bodyPr/>
          <a:lstStyle/>
          <a:p>
            <a:pPr>
              <a:buNone/>
            </a:pPr>
            <a:r>
              <a:rPr lang="en-US" sz="1800" dirty="0" smtClean="0">
                <a:solidFill>
                  <a:schemeClr val="tx1">
                    <a:lumMod val="95000"/>
                  </a:schemeClr>
                </a:solidFill>
                <a:latin typeface="Times New Roman" pitchFamily="18" charset="0"/>
                <a:cs typeface="Times New Roman" pitchFamily="18" charset="0"/>
              </a:rPr>
              <a:t>	in  Avatar,  the Sacred Tree, The Tree of Souls, Tree of Voices </a:t>
            </a:r>
          </a:p>
          <a:p>
            <a:pPr>
              <a:buNone/>
            </a:pPr>
            <a:r>
              <a:rPr lang="en-US" sz="1800" dirty="0" smtClean="0">
                <a:solidFill>
                  <a:schemeClr val="tx1">
                    <a:lumMod val="95000"/>
                  </a:schemeClr>
                </a:solidFill>
                <a:latin typeface="Times New Roman" pitchFamily="18" charset="0"/>
                <a:cs typeface="Times New Roman" pitchFamily="18" charset="0"/>
              </a:rPr>
              <a:t>	and the  vast network of roots, which they connect to by using  their braids, are their collective unconscious  (which they treat divinely)</a:t>
            </a:r>
          </a:p>
          <a:p>
            <a:pPr>
              <a:buNone/>
            </a:pPr>
            <a:endParaRPr lang="en-US" sz="1800" dirty="0" smtClean="0">
              <a:solidFill>
                <a:schemeClr val="tx1">
                  <a:lumMod val="95000"/>
                </a:schemeClr>
              </a:solidFill>
              <a:latin typeface="Times New Roman" pitchFamily="18" charset="0"/>
              <a:cs typeface="Times New Roman" pitchFamily="18" charset="0"/>
            </a:endParaRPr>
          </a:p>
          <a:p>
            <a:pPr>
              <a:buNone/>
            </a:pPr>
            <a:r>
              <a:rPr lang="en-US" sz="1800" dirty="0" smtClean="0">
                <a:solidFill>
                  <a:schemeClr val="tx1">
                    <a:lumMod val="95000"/>
                  </a:schemeClr>
                </a:solidFill>
                <a:latin typeface="Times New Roman" pitchFamily="18" charset="0"/>
                <a:cs typeface="Times New Roman" pitchFamily="18" charset="0"/>
              </a:rPr>
              <a:t>**  Energy is borrowed and one day you have to give it back. (life &amp; death)</a:t>
            </a:r>
          </a:p>
          <a:p>
            <a:endParaRPr lang="en-US" dirty="0"/>
          </a:p>
        </p:txBody>
      </p:sp>
      <p:pic>
        <p:nvPicPr>
          <p:cNvPr id="4" name="Picture 3" descr="avatar sprites.jpeg"/>
          <p:cNvPicPr>
            <a:picLocks noChangeAspect="1"/>
          </p:cNvPicPr>
          <p:nvPr/>
        </p:nvPicPr>
        <p:blipFill>
          <a:blip r:embed="rId2" cstate="print"/>
          <a:stretch>
            <a:fillRect/>
          </a:stretch>
        </p:blipFill>
        <p:spPr>
          <a:xfrm>
            <a:off x="4419600" y="4724400"/>
            <a:ext cx="4433455" cy="1828800"/>
          </a:xfrm>
          <a:prstGeom prst="rect">
            <a:avLst/>
          </a:prstGeom>
        </p:spPr>
      </p:pic>
      <p:pic>
        <p:nvPicPr>
          <p:cNvPr id="5" name="Picture 4" descr="Avatar_Neytiri_1.jpg"/>
          <p:cNvPicPr>
            <a:picLocks noChangeAspect="1"/>
          </p:cNvPicPr>
          <p:nvPr/>
        </p:nvPicPr>
        <p:blipFill>
          <a:blip r:embed="rId3" cstate="print"/>
          <a:stretch>
            <a:fillRect/>
          </a:stretch>
        </p:blipFill>
        <p:spPr>
          <a:xfrm>
            <a:off x="762000" y="296803"/>
            <a:ext cx="3977641" cy="2209800"/>
          </a:xfrm>
          <a:prstGeom prst="rect">
            <a:avLst/>
          </a:prstGeom>
        </p:spPr>
      </p:pic>
      <p:pic>
        <p:nvPicPr>
          <p:cNvPr id="6" name="Picture 5" descr="sychroinicty.jpeg"/>
          <p:cNvPicPr>
            <a:picLocks noChangeAspect="1"/>
          </p:cNvPicPr>
          <p:nvPr/>
        </p:nvPicPr>
        <p:blipFill>
          <a:blip r:embed="rId4" cstate="print"/>
          <a:stretch>
            <a:fillRect/>
          </a:stretch>
        </p:blipFill>
        <p:spPr>
          <a:xfrm>
            <a:off x="381000" y="5105400"/>
            <a:ext cx="3223260" cy="906780"/>
          </a:xfrm>
          <a:prstGeom prst="rect">
            <a:avLst/>
          </a:prstGeom>
        </p:spPr>
      </p:pic>
      <p:sp>
        <p:nvSpPr>
          <p:cNvPr id="2" name="TextBox 1"/>
          <p:cNvSpPr txBox="1"/>
          <p:nvPr/>
        </p:nvSpPr>
        <p:spPr>
          <a:xfrm>
            <a:off x="5167174" y="940038"/>
            <a:ext cx="3685881" cy="461665"/>
          </a:xfrm>
          <a:prstGeom prst="rect">
            <a:avLst/>
          </a:prstGeom>
          <a:noFill/>
        </p:spPr>
        <p:txBody>
          <a:bodyPr wrap="none" rtlCol="0">
            <a:spAutoFit/>
          </a:bodyPr>
          <a:lstStyle/>
          <a:p>
            <a:r>
              <a:rPr lang="en-US" sz="2400" dirty="0">
                <a:solidFill>
                  <a:prstClr val="black"/>
                </a:solidFill>
              </a:rPr>
              <a:t>The Collective Unconscious</a:t>
            </a:r>
            <a:endParaRPr lang="en-US" sz="2400" dirty="0">
              <a:solidFill>
                <a:prstClr val="black"/>
              </a:solidFill>
            </a:endParaRPr>
          </a:p>
        </p:txBody>
      </p:sp>
    </p:spTree>
    <p:extLst>
      <p:ext uri="{BB962C8B-B14F-4D97-AF65-F5344CB8AC3E}">
        <p14:creationId xmlns:p14="http://schemas.microsoft.com/office/powerpoint/2010/main" val="2539099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219200" y="914400"/>
            <a:ext cx="9144000" cy="5791200"/>
          </a:xfrm>
        </p:spPr>
        <p:txBody>
          <a:bodyPr>
            <a:normAutofit fontScale="77500" lnSpcReduction="20000"/>
          </a:bodyPr>
          <a:lstStyle/>
          <a:p>
            <a:pPr>
              <a:buNone/>
            </a:pPr>
            <a:endParaRPr lang="en-US" sz="2100" b="1" dirty="0">
              <a:solidFill>
                <a:schemeClr val="accent5">
                  <a:lumMod val="50000"/>
                </a:schemeClr>
              </a:solidFill>
              <a:latin typeface="Times New Roman" pitchFamily="18" charset="0"/>
              <a:cs typeface="Times New Roman" pitchFamily="18" charset="0"/>
            </a:endParaRPr>
          </a:p>
          <a:p>
            <a:pPr>
              <a:buNone/>
            </a:pPr>
            <a:endParaRPr lang="en-US" sz="2100" b="1" dirty="0" smtClean="0">
              <a:solidFill>
                <a:schemeClr val="accent5">
                  <a:lumMod val="50000"/>
                </a:schemeClr>
              </a:solidFill>
              <a:latin typeface="Times New Roman" pitchFamily="18" charset="0"/>
              <a:cs typeface="Times New Roman" pitchFamily="18" charset="0"/>
            </a:endParaRPr>
          </a:p>
          <a:p>
            <a:r>
              <a:rPr lang="en-US" sz="2100" dirty="0" smtClean="0">
                <a:solidFill>
                  <a:schemeClr val="accent5">
                    <a:lumMod val="50000"/>
                  </a:schemeClr>
                </a:solidFill>
                <a:latin typeface="Times New Roman" pitchFamily="18" charset="0"/>
                <a:cs typeface="Times New Roman" pitchFamily="18" charset="0"/>
              </a:rPr>
              <a:t>the sum of all thoughts, memories, impulses, desires and feeling of which you are </a:t>
            </a:r>
          </a:p>
          <a:p>
            <a:pPr marL="82296" indent="0">
              <a:buNone/>
            </a:pPr>
            <a:r>
              <a:rPr lang="en-US" sz="2100" dirty="0">
                <a:solidFill>
                  <a:schemeClr val="accent5">
                    <a:lumMod val="50000"/>
                  </a:schemeClr>
                </a:solidFill>
                <a:latin typeface="Times New Roman" pitchFamily="18" charset="0"/>
                <a:cs typeface="Times New Roman" pitchFamily="18" charset="0"/>
              </a:rPr>
              <a:t> </a:t>
            </a:r>
            <a:r>
              <a:rPr lang="en-US" sz="2100" dirty="0" smtClean="0">
                <a:solidFill>
                  <a:schemeClr val="accent5">
                    <a:lumMod val="50000"/>
                  </a:schemeClr>
                </a:solidFill>
                <a:latin typeface="Times New Roman" pitchFamily="18" charset="0"/>
                <a:cs typeface="Times New Roman" pitchFamily="18" charset="0"/>
              </a:rPr>
              <a:t>      not aware</a:t>
            </a:r>
          </a:p>
          <a:p>
            <a:r>
              <a:rPr lang="en-US" sz="2100" dirty="0" smtClean="0">
                <a:solidFill>
                  <a:schemeClr val="accent5">
                    <a:lumMod val="50000"/>
                  </a:schemeClr>
                </a:solidFill>
                <a:latin typeface="Times New Roman" pitchFamily="18" charset="0"/>
                <a:cs typeface="Times New Roman" pitchFamily="18" charset="0"/>
              </a:rPr>
              <a:t> influence your emotions and behavior.</a:t>
            </a:r>
          </a:p>
          <a:p>
            <a:endParaRPr lang="en-US" sz="2100" dirty="0" smtClean="0">
              <a:solidFill>
                <a:schemeClr val="accent5">
                  <a:lumMod val="50000"/>
                </a:schemeClr>
              </a:solidFill>
              <a:latin typeface="Times New Roman" pitchFamily="18" charset="0"/>
              <a:cs typeface="Times New Roman" pitchFamily="18" charset="0"/>
            </a:endParaRPr>
          </a:p>
          <a:p>
            <a:pPr>
              <a:buFont typeface="Arial" charset="0"/>
              <a:buChar char="•"/>
            </a:pPr>
            <a:r>
              <a:rPr lang="en-US" sz="2100" dirty="0" smtClean="0">
                <a:solidFill>
                  <a:schemeClr val="accent5">
                    <a:lumMod val="50000"/>
                  </a:schemeClr>
                </a:solidFill>
                <a:latin typeface="Times New Roman" pitchFamily="18" charset="0"/>
                <a:cs typeface="Times New Roman" pitchFamily="18" charset="0"/>
              </a:rPr>
              <a:t>The collective unconscious is a way to organize and interpret our experiences,</a:t>
            </a:r>
          </a:p>
          <a:p>
            <a:pPr>
              <a:buFont typeface="Arial" charset="0"/>
              <a:buChar char="•"/>
            </a:pPr>
            <a:r>
              <a:rPr lang="en-US" sz="2100" dirty="0" smtClean="0">
                <a:solidFill>
                  <a:schemeClr val="accent5">
                    <a:lumMod val="50000"/>
                  </a:schemeClr>
                </a:solidFill>
                <a:latin typeface="Times New Roman" pitchFamily="18" charset="0"/>
                <a:cs typeface="Times New Roman" pitchFamily="18" charset="0"/>
              </a:rPr>
              <a:t> to see how we are similar to each  other, and become aware of each other</a:t>
            </a:r>
          </a:p>
          <a:p>
            <a:pPr>
              <a:buFont typeface="Arial" charset="0"/>
              <a:buChar char="•"/>
            </a:pPr>
            <a:endParaRPr lang="en-US" sz="2100" dirty="0" smtClean="0">
              <a:solidFill>
                <a:schemeClr val="accent5">
                  <a:lumMod val="50000"/>
                </a:schemeClr>
              </a:solidFill>
              <a:latin typeface="Times New Roman" pitchFamily="18" charset="0"/>
              <a:cs typeface="Times New Roman" pitchFamily="18" charset="0"/>
            </a:endParaRPr>
          </a:p>
          <a:p>
            <a:r>
              <a:rPr lang="en-US" sz="2100" dirty="0" smtClean="0">
                <a:solidFill>
                  <a:schemeClr val="accent5">
                    <a:lumMod val="50000"/>
                  </a:schemeClr>
                </a:solidFill>
                <a:latin typeface="Times New Roman" pitchFamily="18" charset="0"/>
                <a:cs typeface="Times New Roman" pitchFamily="18" charset="0"/>
              </a:rPr>
              <a:t>The collective unconscious is the repeating symbols, signs, elements and images</a:t>
            </a:r>
          </a:p>
          <a:p>
            <a:r>
              <a:rPr lang="en-US" sz="2100" dirty="0" smtClean="0">
                <a:solidFill>
                  <a:schemeClr val="accent5">
                    <a:lumMod val="50000"/>
                  </a:schemeClr>
                </a:solidFill>
                <a:latin typeface="Times New Roman" pitchFamily="18" charset="0"/>
                <a:cs typeface="Times New Roman" pitchFamily="18" charset="0"/>
              </a:rPr>
              <a:t> that carry and convey messages</a:t>
            </a:r>
          </a:p>
          <a:p>
            <a:pPr lvl="1">
              <a:buNone/>
            </a:pPr>
            <a:endParaRPr lang="en-US" sz="2100" dirty="0" smtClean="0">
              <a:solidFill>
                <a:schemeClr val="accent5">
                  <a:lumMod val="50000"/>
                </a:schemeClr>
              </a:solidFill>
              <a:latin typeface="Times New Roman" pitchFamily="18" charset="0"/>
              <a:cs typeface="Times New Roman" pitchFamily="18" charset="0"/>
            </a:endParaRPr>
          </a:p>
          <a:p>
            <a:r>
              <a:rPr lang="en-US" sz="2100" dirty="0" smtClean="0">
                <a:solidFill>
                  <a:schemeClr val="accent5">
                    <a:lumMod val="50000"/>
                  </a:schemeClr>
                </a:solidFill>
                <a:latin typeface="Times New Roman" pitchFamily="18" charset="0"/>
                <a:cs typeface="Times New Roman" pitchFamily="18" charset="0"/>
              </a:rPr>
              <a:t>Universal collective unconscious</a:t>
            </a:r>
          </a:p>
          <a:p>
            <a:pPr lvl="1"/>
            <a:r>
              <a:rPr lang="en-US" sz="2100" dirty="0" smtClean="0">
                <a:solidFill>
                  <a:schemeClr val="accent5">
                    <a:lumMod val="50000"/>
                  </a:schemeClr>
                </a:solidFill>
                <a:latin typeface="Times New Roman" pitchFamily="18" charset="0"/>
                <a:cs typeface="Times New Roman" pitchFamily="18" charset="0"/>
              </a:rPr>
              <a:t>   Universal library</a:t>
            </a:r>
          </a:p>
          <a:p>
            <a:pPr lvl="1"/>
            <a:r>
              <a:rPr lang="en-US" sz="2100" dirty="0" smtClean="0">
                <a:solidFill>
                  <a:schemeClr val="accent5">
                    <a:lumMod val="50000"/>
                  </a:schemeClr>
                </a:solidFill>
                <a:latin typeface="Times New Roman" pitchFamily="18" charset="0"/>
                <a:cs typeface="Times New Roman" pitchFamily="18" charset="0"/>
              </a:rPr>
              <a:t>   Archetypes</a:t>
            </a:r>
          </a:p>
          <a:p>
            <a:pPr lvl="1"/>
            <a:r>
              <a:rPr lang="en-US" sz="2100" dirty="0" smtClean="0">
                <a:solidFill>
                  <a:schemeClr val="accent5">
                    <a:lumMod val="50000"/>
                  </a:schemeClr>
                </a:solidFill>
                <a:latin typeface="Times New Roman" pitchFamily="18" charset="0"/>
                <a:cs typeface="Times New Roman" pitchFamily="18" charset="0"/>
              </a:rPr>
              <a:t>   Magical realm</a:t>
            </a:r>
          </a:p>
          <a:p>
            <a:pPr lvl="1"/>
            <a:r>
              <a:rPr lang="en-US" sz="2100" dirty="0" smtClean="0">
                <a:solidFill>
                  <a:schemeClr val="accent5">
                    <a:lumMod val="50000"/>
                  </a:schemeClr>
                </a:solidFill>
                <a:latin typeface="Times New Roman" pitchFamily="18" charset="0"/>
                <a:cs typeface="Times New Roman" pitchFamily="18" charset="0"/>
              </a:rPr>
              <a:t>  Shared experiences</a:t>
            </a:r>
          </a:p>
          <a:p>
            <a:pPr lvl="1"/>
            <a:r>
              <a:rPr lang="en-US" sz="2100" dirty="0" smtClean="0">
                <a:solidFill>
                  <a:schemeClr val="accent5">
                    <a:lumMod val="50000"/>
                  </a:schemeClr>
                </a:solidFill>
                <a:latin typeface="Times New Roman" pitchFamily="18" charset="0"/>
                <a:cs typeface="Times New Roman" pitchFamily="18" charset="0"/>
              </a:rPr>
              <a:t>  Shared dreams</a:t>
            </a:r>
          </a:p>
          <a:p>
            <a:pPr lvl="1"/>
            <a:r>
              <a:rPr lang="en-US" sz="2100" dirty="0" smtClean="0">
                <a:solidFill>
                  <a:schemeClr val="accent5">
                    <a:lumMod val="50000"/>
                  </a:schemeClr>
                </a:solidFill>
                <a:latin typeface="Times New Roman" pitchFamily="18" charset="0"/>
                <a:cs typeface="Times New Roman" pitchFamily="18" charset="0"/>
              </a:rPr>
              <a:t>  On the “same wave length.”  resonating</a:t>
            </a:r>
          </a:p>
          <a:p>
            <a:pPr lvl="1"/>
            <a:r>
              <a:rPr lang="en-US" sz="2100" dirty="0" smtClean="0">
                <a:solidFill>
                  <a:schemeClr val="accent5">
                    <a:lumMod val="50000"/>
                  </a:schemeClr>
                </a:solidFill>
                <a:latin typeface="Times New Roman" pitchFamily="18" charset="0"/>
                <a:cs typeface="Times New Roman" pitchFamily="18" charset="0"/>
              </a:rPr>
              <a:t>  Astral plane</a:t>
            </a:r>
          </a:p>
          <a:p>
            <a:pPr lvl="1">
              <a:buNone/>
            </a:pPr>
            <a:endParaRPr lang="en-US" sz="1400" dirty="0" smtClean="0">
              <a:latin typeface="Times New Roman" pitchFamily="18" charset="0"/>
              <a:cs typeface="Times New Roman" pitchFamily="18" charset="0"/>
            </a:endParaRPr>
          </a:p>
          <a:p>
            <a:endParaRPr lang="en-US" dirty="0"/>
          </a:p>
        </p:txBody>
      </p:sp>
      <p:sp>
        <p:nvSpPr>
          <p:cNvPr id="2" name="Title 1"/>
          <p:cNvSpPr>
            <a:spLocks noGrp="1"/>
          </p:cNvSpPr>
          <p:nvPr>
            <p:ph type="title"/>
          </p:nvPr>
        </p:nvSpPr>
        <p:spPr/>
        <p:txBody>
          <a:bodyPr>
            <a:normAutofit fontScale="90000"/>
          </a:bodyPr>
          <a:lstStyle/>
          <a:p>
            <a:r>
              <a:rPr lang="en-US" sz="4400" b="1" dirty="0">
                <a:solidFill>
                  <a:schemeClr val="accent5">
                    <a:lumMod val="50000"/>
                  </a:schemeClr>
                </a:solidFill>
                <a:latin typeface="Times New Roman" pitchFamily="18" charset="0"/>
                <a:cs typeface="Times New Roman" pitchFamily="18" charset="0"/>
              </a:rPr>
              <a:t>Collective unconscious </a:t>
            </a:r>
            <a:br>
              <a:rPr lang="en-US" sz="4400" b="1" dirty="0">
                <a:solidFill>
                  <a:schemeClr val="accent5">
                    <a:lumMod val="50000"/>
                  </a:schemeClr>
                </a:solidFill>
                <a:latin typeface="Times New Roman" pitchFamily="18" charset="0"/>
                <a:cs typeface="Times New Roman" pitchFamily="18" charset="0"/>
              </a:rPr>
            </a:br>
            <a:endParaRPr lang="en-US" dirty="0"/>
          </a:p>
        </p:txBody>
      </p:sp>
    </p:spTree>
    <p:extLst>
      <p:ext uri="{BB962C8B-B14F-4D97-AF65-F5344CB8AC3E}">
        <p14:creationId xmlns:p14="http://schemas.microsoft.com/office/powerpoint/2010/main" val="189234871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71800" y="914401"/>
            <a:ext cx="6019800" cy="1295399"/>
          </a:xfrm>
        </p:spPr>
        <p:txBody>
          <a:bodyPr>
            <a:normAutofit fontScale="90000"/>
          </a:bodyPr>
          <a:lstStyle/>
          <a:p>
            <a:r>
              <a:rPr lang="en-US" dirty="0" smtClean="0"/>
              <a:t>Pauli effect</a:t>
            </a:r>
            <a:br>
              <a:rPr lang="en-US" dirty="0" smtClean="0"/>
            </a:br>
            <a:r>
              <a:rPr lang="en-US" dirty="0" smtClean="0"/>
              <a:t>synchronicity, the intender</a:t>
            </a:r>
            <a:endParaRPr lang="en-US" dirty="0"/>
          </a:p>
        </p:txBody>
      </p:sp>
      <p:sp>
        <p:nvSpPr>
          <p:cNvPr id="5" name="Subtitle 4"/>
          <p:cNvSpPr>
            <a:spLocks noGrp="1"/>
          </p:cNvSpPr>
          <p:nvPr>
            <p:ph type="subTitle" idx="1"/>
          </p:nvPr>
        </p:nvSpPr>
        <p:spPr>
          <a:xfrm>
            <a:off x="2209800" y="4724135"/>
            <a:ext cx="5398295" cy="1405467"/>
          </a:xfrm>
        </p:spPr>
        <p:txBody>
          <a:bodyPr/>
          <a:lstStyle/>
          <a:p>
            <a:r>
              <a:rPr lang="en-US" dirty="0">
                <a:hlinkClick r:id="rId2"/>
              </a:rPr>
              <a:t>https://</a:t>
            </a:r>
            <a:r>
              <a:rPr lang="en-US" dirty="0" smtClean="0">
                <a:hlinkClick r:id="rId2"/>
              </a:rPr>
              <a:t>www.youtube.com/watch?v=TN9vqSHBEMs</a:t>
            </a:r>
            <a:endParaRPr lang="en-US" dirty="0" smtClean="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660" y="2469356"/>
            <a:ext cx="2286000" cy="295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7020" y="3048000"/>
            <a:ext cx="2414587" cy="156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6593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Synchronicity</a:t>
            </a:r>
            <a:br>
              <a:rPr lang="en-US" dirty="0" smtClean="0"/>
            </a:br>
            <a:r>
              <a:rPr lang="en-US" dirty="0" smtClean="0"/>
              <a:t>a cluster of a meaningful coincidence</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2209800"/>
            <a:ext cx="166687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667000"/>
            <a:ext cx="2038350" cy="3132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0" y="6019800"/>
            <a:ext cx="5064784" cy="646331"/>
          </a:xfrm>
          <a:prstGeom prst="rect">
            <a:avLst/>
          </a:prstGeom>
          <a:noFill/>
        </p:spPr>
        <p:txBody>
          <a:bodyPr wrap="none" rtlCol="0">
            <a:spAutoFit/>
          </a:bodyPr>
          <a:lstStyle/>
          <a:p>
            <a:r>
              <a:rPr lang="en-US" dirty="0">
                <a:solidFill>
                  <a:prstClr val="white"/>
                </a:solidFill>
                <a:hlinkClick r:id="rId4"/>
              </a:rPr>
              <a:t>https://</a:t>
            </a:r>
            <a:r>
              <a:rPr lang="en-US" dirty="0">
                <a:solidFill>
                  <a:prstClr val="white"/>
                </a:solidFill>
                <a:hlinkClick r:id="rId4"/>
              </a:rPr>
              <a:t>www.youtube.com/watch?v=BX_nMwYa-nw</a:t>
            </a:r>
            <a:endParaRPr lang="en-US" dirty="0">
              <a:solidFill>
                <a:prstClr val="white"/>
              </a:solidFill>
            </a:endParaRPr>
          </a:p>
          <a:p>
            <a:endParaRPr lang="en-US" dirty="0">
              <a:solidFill>
                <a:prstClr val="white"/>
              </a:solidFill>
            </a:endParaRPr>
          </a:p>
        </p:txBody>
      </p:sp>
    </p:spTree>
    <p:extLst>
      <p:ext uri="{BB962C8B-B14F-4D97-AF65-F5344CB8AC3E}">
        <p14:creationId xmlns:p14="http://schemas.microsoft.com/office/powerpoint/2010/main" val="15537495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superposition</a:t>
            </a:r>
            <a:endParaRPr lang="en-US" dirty="0">
              <a:solidFill>
                <a:srgbClr val="002060"/>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7200" y="1368287"/>
            <a:ext cx="4060288" cy="302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43000" y="1685113"/>
            <a:ext cx="3352800" cy="923330"/>
          </a:xfrm>
          <a:prstGeom prst="rect">
            <a:avLst/>
          </a:prstGeom>
          <a:noFill/>
        </p:spPr>
        <p:txBody>
          <a:bodyPr wrap="square" rtlCol="0">
            <a:spAutoFit/>
          </a:bodyPr>
          <a:lstStyle/>
          <a:p>
            <a:r>
              <a:rPr lang="en-US" b="1" dirty="0">
                <a:solidFill>
                  <a:prstClr val="black"/>
                </a:solidFill>
              </a:rPr>
              <a:t>Carl Jung – Synchronicity</a:t>
            </a:r>
          </a:p>
          <a:p>
            <a:r>
              <a:rPr lang="en-US" b="1" dirty="0">
                <a:solidFill>
                  <a:prstClr val="black"/>
                </a:solidFill>
              </a:rPr>
              <a:t>Pauli- </a:t>
            </a:r>
          </a:p>
          <a:p>
            <a:r>
              <a:rPr lang="en-US" b="1" dirty="0">
                <a:solidFill>
                  <a:prstClr val="black"/>
                </a:solidFill>
              </a:rPr>
              <a:t>Quantum Mechanics</a:t>
            </a:r>
            <a:endParaRPr lang="en-US" b="1" dirty="0">
              <a:solidFill>
                <a:prstClr val="black"/>
              </a:solidFill>
            </a:endParaRPr>
          </a:p>
        </p:txBody>
      </p:sp>
      <p:sp>
        <p:nvSpPr>
          <p:cNvPr id="5" name="TextBox 4"/>
          <p:cNvSpPr txBox="1"/>
          <p:nvPr/>
        </p:nvSpPr>
        <p:spPr>
          <a:xfrm>
            <a:off x="4267200" y="4724400"/>
            <a:ext cx="2667000" cy="646331"/>
          </a:xfrm>
          <a:prstGeom prst="rect">
            <a:avLst/>
          </a:prstGeom>
          <a:noFill/>
        </p:spPr>
        <p:txBody>
          <a:bodyPr wrap="square" rtlCol="0">
            <a:spAutoFit/>
          </a:bodyPr>
          <a:lstStyle/>
          <a:p>
            <a:r>
              <a:rPr lang="en-US" b="1" dirty="0">
                <a:solidFill>
                  <a:prstClr val="black"/>
                </a:solidFill>
              </a:rPr>
              <a:t>I’m a kitty!</a:t>
            </a:r>
          </a:p>
          <a:p>
            <a:r>
              <a:rPr lang="en-US" b="1" dirty="0">
                <a:solidFill>
                  <a:prstClr val="black"/>
                </a:solidFill>
              </a:rPr>
              <a:t>Schrodinger’s Cat</a:t>
            </a:r>
            <a:endParaRPr lang="en-US" b="1" dirty="0">
              <a:solidFill>
                <a:prstClr val="black"/>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722" y="4724400"/>
            <a:ext cx="25908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52979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Schrodinger’s Cat</a:t>
            </a:r>
            <a:endParaRPr lang="en-US" dirty="0"/>
          </a:p>
        </p:txBody>
      </p:sp>
      <p:sp>
        <p:nvSpPr>
          <p:cNvPr id="3" name="Content Placeholder 2"/>
          <p:cNvSpPr>
            <a:spLocks noGrp="1"/>
          </p:cNvSpPr>
          <p:nvPr>
            <p:ph idx="1"/>
          </p:nvPr>
        </p:nvSpPr>
        <p:spPr/>
        <p:txBody>
          <a:bodyPr>
            <a:normAutofit/>
          </a:bodyPr>
          <a:lstStyle/>
          <a:p>
            <a:r>
              <a:rPr lang="en-US" dirty="0" smtClean="0"/>
              <a:t>I’m a kitty</a:t>
            </a:r>
          </a:p>
          <a:p>
            <a:pPr marL="82296" indent="0">
              <a:buNone/>
            </a:pPr>
            <a:r>
              <a:rPr lang="en-US" sz="1800" dirty="0" smtClean="0"/>
              <a:t>-a </a:t>
            </a:r>
            <a:r>
              <a:rPr lang="en-US" sz="1800" dirty="0"/>
              <a:t>cat, a flask of poison, and </a:t>
            </a:r>
            <a:r>
              <a:rPr lang="en-US" sz="1800" dirty="0" smtClean="0"/>
              <a:t>a radioactive source </a:t>
            </a:r>
            <a:r>
              <a:rPr lang="en-US" sz="1800" dirty="0"/>
              <a:t>are placed in a sealed </a:t>
            </a:r>
            <a:r>
              <a:rPr lang="en-US" sz="1800" dirty="0" smtClean="0"/>
              <a:t>box</a:t>
            </a:r>
          </a:p>
          <a:p>
            <a:pPr marL="82296" indent="0">
              <a:buNone/>
            </a:pPr>
            <a:r>
              <a:rPr lang="en-US" sz="1800" dirty="0" smtClean="0"/>
              <a:t>-poison  </a:t>
            </a:r>
            <a:r>
              <a:rPr lang="en-US" sz="1800" dirty="0"/>
              <a:t>kills the </a:t>
            </a:r>
            <a:r>
              <a:rPr lang="en-US" sz="1800" dirty="0" smtClean="0"/>
              <a:t>cat.</a:t>
            </a:r>
          </a:p>
          <a:p>
            <a:pPr marL="82296" indent="0">
              <a:buNone/>
            </a:pPr>
            <a:r>
              <a:rPr lang="en-US" sz="1800" dirty="0" smtClean="0"/>
              <a:t>-after </a:t>
            </a:r>
            <a:r>
              <a:rPr lang="en-US" sz="1800" dirty="0"/>
              <a:t>a while, the cat </a:t>
            </a:r>
            <a:r>
              <a:rPr lang="en-US" sz="1800" dirty="0" smtClean="0"/>
              <a:t>is simultaneously alive and dead </a:t>
            </a:r>
          </a:p>
          <a:p>
            <a:pPr marL="82296" indent="0">
              <a:buNone/>
            </a:pPr>
            <a:r>
              <a:rPr lang="en-US" sz="1800" dirty="0" smtClean="0"/>
              <a:t>when one </a:t>
            </a:r>
            <a:r>
              <a:rPr lang="en-US" sz="1800" dirty="0"/>
              <a:t>sees the cat </a:t>
            </a:r>
            <a:r>
              <a:rPr lang="en-US" sz="1800" i="1" dirty="0"/>
              <a:t>either</a:t>
            </a:r>
            <a:r>
              <a:rPr lang="en-US" sz="1800" dirty="0"/>
              <a:t> alive </a:t>
            </a:r>
            <a:r>
              <a:rPr lang="en-US" sz="1800" i="1" dirty="0"/>
              <a:t>or</a:t>
            </a:r>
            <a:r>
              <a:rPr lang="en-US" sz="1800" dirty="0"/>
              <a:t> dead, not both alive </a:t>
            </a:r>
            <a:r>
              <a:rPr lang="en-US" sz="1800" i="1" dirty="0"/>
              <a:t>and</a:t>
            </a:r>
            <a:r>
              <a:rPr lang="en-US" sz="1800" dirty="0"/>
              <a:t> dead. </a:t>
            </a:r>
            <a:endParaRPr lang="en-US" sz="1800" dirty="0" smtClean="0"/>
          </a:p>
          <a:p>
            <a:pPr marL="82296" indent="0">
              <a:buNone/>
            </a:pPr>
            <a:r>
              <a:rPr lang="en-US" sz="1800" dirty="0" smtClean="0"/>
              <a:t>This </a:t>
            </a:r>
            <a:r>
              <a:rPr lang="en-US" sz="1800" dirty="0"/>
              <a:t>poses the question of when exactly quantum superposition ends and reality collapses into one possibility or the other</a:t>
            </a:r>
            <a:r>
              <a:rPr lang="en-US" sz="1800" dirty="0" smtClean="0"/>
              <a:t>.</a:t>
            </a:r>
          </a:p>
          <a:p>
            <a:pPr marL="82296" indent="0">
              <a:buNone/>
            </a:pPr>
            <a:endParaRPr lang="en-US" sz="1800" dirty="0"/>
          </a:p>
          <a:p>
            <a:pPr marL="82296" indent="0">
              <a:buNone/>
            </a:pPr>
            <a:endParaRPr lang="en-US" sz="1800" dirty="0" smtClean="0"/>
          </a:p>
          <a:p>
            <a:pPr marL="82296" indent="0">
              <a:buNone/>
            </a:pPr>
            <a:endParaRPr lang="en-US" sz="1800" dirty="0"/>
          </a:p>
          <a:p>
            <a:pPr marL="82296" indent="0">
              <a:buNone/>
            </a:pPr>
            <a:r>
              <a:rPr lang="en-US" sz="1800" dirty="0" smtClean="0"/>
              <a:t>Big Bang Theory:</a:t>
            </a:r>
          </a:p>
          <a:p>
            <a:r>
              <a:rPr lang="en-US" sz="1600" dirty="0">
                <a:hlinkClick r:id="rId2"/>
              </a:rPr>
              <a:t>http://</a:t>
            </a:r>
            <a:r>
              <a:rPr lang="en-US" sz="1600" dirty="0" smtClean="0">
                <a:hlinkClick r:id="rId2"/>
              </a:rPr>
              <a:t>www.youtube.com/watch?v=pNTMYNj2Ulk</a:t>
            </a:r>
            <a:endParaRPr lang="en-US" sz="1600" dirty="0" smtClean="0"/>
          </a:p>
          <a:p>
            <a:endParaRPr lang="en-US" dirty="0"/>
          </a:p>
        </p:txBody>
      </p:sp>
    </p:spTree>
    <p:extLst>
      <p:ext uri="{BB962C8B-B14F-4D97-AF65-F5344CB8AC3E}">
        <p14:creationId xmlns:p14="http://schemas.microsoft.com/office/powerpoint/2010/main" val="11730299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30" t="5771" r="9397" b="7286"/>
          <a:stretch/>
        </p:blipFill>
        <p:spPr bwMode="auto">
          <a:xfrm>
            <a:off x="7216140" y="152400"/>
            <a:ext cx="1862954" cy="1988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960912" y="381000"/>
            <a:ext cx="8229600" cy="304800"/>
          </a:xfrm>
        </p:spPr>
        <p:txBody>
          <a:bodyPr>
            <a:noAutofit/>
          </a:bodyPr>
          <a:lstStyle/>
          <a:p>
            <a:r>
              <a:rPr lang="en-US" sz="2400" b="1" dirty="0" smtClean="0"/>
              <a:t>Four universal symbols: (archetypical)</a:t>
            </a:r>
            <a:br>
              <a:rPr lang="en-US" sz="2400" b="1" dirty="0" smtClean="0"/>
            </a:br>
            <a:endParaRPr lang="en-US" sz="2400" b="1" dirty="0"/>
          </a:p>
        </p:txBody>
      </p:sp>
      <p:sp>
        <p:nvSpPr>
          <p:cNvPr id="3" name="Content Placeholder 2"/>
          <p:cNvSpPr>
            <a:spLocks noGrp="1"/>
          </p:cNvSpPr>
          <p:nvPr>
            <p:ph idx="1"/>
          </p:nvPr>
        </p:nvSpPr>
        <p:spPr>
          <a:xfrm>
            <a:off x="1066800" y="609600"/>
            <a:ext cx="8877300" cy="6248400"/>
          </a:xfrm>
        </p:spPr>
        <p:txBody>
          <a:bodyPr>
            <a:normAutofit fontScale="25000" lnSpcReduction="20000"/>
          </a:bodyPr>
          <a:lstStyle/>
          <a:p>
            <a:pPr>
              <a:buNone/>
            </a:pPr>
            <a:endParaRPr lang="en-US" sz="4500" b="1" dirty="0" smtClean="0"/>
          </a:p>
          <a:p>
            <a:pPr>
              <a:lnSpc>
                <a:spcPct val="120000"/>
              </a:lnSpc>
              <a:spcBef>
                <a:spcPts val="0"/>
              </a:spcBef>
              <a:buNone/>
            </a:pPr>
            <a:r>
              <a:rPr lang="en-US" sz="4500" b="1" dirty="0" smtClean="0"/>
              <a:t>1</a:t>
            </a:r>
            <a:r>
              <a:rPr lang="en-US" sz="7200" b="1" dirty="0" smtClean="0"/>
              <a:t>. House</a:t>
            </a:r>
            <a:r>
              <a:rPr lang="en-US" sz="7200" dirty="0" smtClean="0"/>
              <a:t>: you/your personality  </a:t>
            </a:r>
          </a:p>
          <a:p>
            <a:pPr lvl="1">
              <a:lnSpc>
                <a:spcPct val="120000"/>
              </a:lnSpc>
              <a:spcBef>
                <a:spcPts val="0"/>
              </a:spcBef>
            </a:pPr>
            <a:r>
              <a:rPr lang="en-US" sz="7200" dirty="0" smtClean="0"/>
              <a:t>Village or City:  your greater self,  family  or community</a:t>
            </a:r>
          </a:p>
          <a:p>
            <a:pPr>
              <a:lnSpc>
                <a:spcPct val="120000"/>
              </a:lnSpc>
              <a:spcBef>
                <a:spcPts val="0"/>
              </a:spcBef>
              <a:buNone/>
            </a:pPr>
            <a:endParaRPr lang="en-US" sz="6400" b="1" dirty="0" smtClean="0"/>
          </a:p>
          <a:p>
            <a:pPr marL="274320" lvl="1" indent="-274320">
              <a:lnSpc>
                <a:spcPct val="120000"/>
              </a:lnSpc>
              <a:spcBef>
                <a:spcPts val="0"/>
              </a:spcBef>
              <a:buClr>
                <a:schemeClr val="accent3"/>
              </a:buClr>
              <a:buSzPct val="95000"/>
              <a:buNone/>
            </a:pPr>
            <a:r>
              <a:rPr lang="en-US" sz="6400" b="1" dirty="0" smtClean="0"/>
              <a:t>2</a:t>
            </a:r>
            <a:r>
              <a:rPr lang="en-US" sz="7200" b="1" dirty="0" smtClean="0"/>
              <a:t>.  Water</a:t>
            </a:r>
            <a:r>
              <a:rPr lang="en-US" sz="7200" dirty="0" smtClean="0"/>
              <a:t>: Source of Life  ---Essential to life</a:t>
            </a:r>
          </a:p>
          <a:p>
            <a:pPr lvl="1">
              <a:lnSpc>
                <a:spcPct val="120000"/>
              </a:lnSpc>
              <a:spcBef>
                <a:spcPts val="0"/>
              </a:spcBef>
            </a:pPr>
            <a:r>
              <a:rPr lang="en-US" sz="7200" dirty="0" smtClean="0"/>
              <a:t>Thirst</a:t>
            </a:r>
          </a:p>
          <a:p>
            <a:pPr lvl="1">
              <a:lnSpc>
                <a:spcPct val="120000"/>
              </a:lnSpc>
              <a:spcBef>
                <a:spcPts val="0"/>
              </a:spcBef>
            </a:pPr>
            <a:r>
              <a:rPr lang="en-US" sz="7200" dirty="0" smtClean="0"/>
              <a:t>Serenity (or crashing waves)</a:t>
            </a:r>
          </a:p>
          <a:p>
            <a:pPr lvl="1">
              <a:lnSpc>
                <a:spcPct val="120000"/>
              </a:lnSpc>
              <a:spcBef>
                <a:spcPts val="0"/>
              </a:spcBef>
            </a:pPr>
            <a:r>
              <a:rPr lang="en-US" sz="7200" dirty="0" smtClean="0"/>
              <a:t>Baptism</a:t>
            </a:r>
            <a:endParaRPr lang="en-US" sz="6400" b="1" dirty="0" smtClean="0"/>
          </a:p>
          <a:p>
            <a:pPr>
              <a:lnSpc>
                <a:spcPct val="120000"/>
              </a:lnSpc>
              <a:spcBef>
                <a:spcPts val="0"/>
              </a:spcBef>
              <a:buNone/>
            </a:pPr>
            <a:r>
              <a:rPr lang="en-US" sz="6400" b="1" dirty="0" smtClean="0"/>
              <a:t>3. </a:t>
            </a:r>
            <a:r>
              <a:rPr lang="en-US" sz="7200" b="1" dirty="0" smtClean="0"/>
              <a:t>Fire</a:t>
            </a:r>
            <a:r>
              <a:rPr lang="en-US" sz="7200" dirty="0" smtClean="0"/>
              <a:t>: Opposites- passion life or destruction</a:t>
            </a:r>
          </a:p>
          <a:p>
            <a:pPr lvl="1">
              <a:lnSpc>
                <a:spcPct val="120000"/>
              </a:lnSpc>
              <a:spcBef>
                <a:spcPts val="0"/>
              </a:spcBef>
            </a:pPr>
            <a:r>
              <a:rPr lang="en-US" sz="7200" dirty="0" smtClean="0"/>
              <a:t>Passion</a:t>
            </a:r>
          </a:p>
          <a:p>
            <a:pPr lvl="1">
              <a:lnSpc>
                <a:spcPct val="120000"/>
              </a:lnSpc>
              <a:spcBef>
                <a:spcPts val="0"/>
              </a:spcBef>
            </a:pPr>
            <a:r>
              <a:rPr lang="en-US" sz="7200" dirty="0" smtClean="0"/>
              <a:t>Birth: Phoenix, transformational </a:t>
            </a:r>
          </a:p>
          <a:p>
            <a:pPr lvl="1">
              <a:lnSpc>
                <a:spcPct val="120000"/>
              </a:lnSpc>
              <a:spcBef>
                <a:spcPts val="0"/>
              </a:spcBef>
            </a:pPr>
            <a:r>
              <a:rPr lang="en-US" sz="7200" dirty="0" smtClean="0"/>
              <a:t>Heat, light, comfort</a:t>
            </a:r>
          </a:p>
          <a:p>
            <a:pPr lvl="1">
              <a:lnSpc>
                <a:spcPct val="120000"/>
              </a:lnSpc>
              <a:spcBef>
                <a:spcPts val="0"/>
              </a:spcBef>
            </a:pPr>
            <a:r>
              <a:rPr lang="en-US" sz="7200" dirty="0" smtClean="0"/>
              <a:t>Destruction</a:t>
            </a:r>
          </a:p>
          <a:p>
            <a:pPr lvl="1">
              <a:lnSpc>
                <a:spcPct val="120000"/>
              </a:lnSpc>
              <a:spcBef>
                <a:spcPts val="0"/>
              </a:spcBef>
            </a:pPr>
            <a:r>
              <a:rPr lang="en-US" sz="7200" dirty="0" smtClean="0"/>
              <a:t>Fear</a:t>
            </a:r>
          </a:p>
          <a:p>
            <a:pPr lvl="1">
              <a:lnSpc>
                <a:spcPct val="120000"/>
              </a:lnSpc>
              <a:spcBef>
                <a:spcPts val="0"/>
              </a:spcBef>
              <a:buNone/>
            </a:pPr>
            <a:endParaRPr lang="en-US" sz="6400" b="1" dirty="0" smtClean="0"/>
          </a:p>
          <a:p>
            <a:pPr>
              <a:lnSpc>
                <a:spcPct val="120000"/>
              </a:lnSpc>
              <a:spcBef>
                <a:spcPts val="0"/>
              </a:spcBef>
              <a:buNone/>
            </a:pPr>
            <a:r>
              <a:rPr lang="en-US" sz="6400" b="1" dirty="0" smtClean="0"/>
              <a:t>4. </a:t>
            </a:r>
            <a:r>
              <a:rPr lang="en-US" sz="7200" b="1" dirty="0" smtClean="0"/>
              <a:t>Snake</a:t>
            </a:r>
            <a:r>
              <a:rPr lang="en-US" sz="7200" dirty="0" smtClean="0"/>
              <a:t>: multiple meanings </a:t>
            </a:r>
          </a:p>
          <a:p>
            <a:pPr>
              <a:lnSpc>
                <a:spcPct val="120000"/>
              </a:lnSpc>
              <a:spcBef>
                <a:spcPts val="0"/>
              </a:spcBef>
              <a:buNone/>
            </a:pPr>
            <a:r>
              <a:rPr lang="en-US" sz="7200" dirty="0" smtClean="0"/>
              <a:t>(For ex. To Indians, they’re spiritual guides, to Christians they’re serpents)</a:t>
            </a:r>
          </a:p>
          <a:p>
            <a:pPr>
              <a:lnSpc>
                <a:spcPct val="120000"/>
              </a:lnSpc>
              <a:spcBef>
                <a:spcPts val="0"/>
              </a:spcBef>
              <a:buNone/>
            </a:pPr>
            <a:r>
              <a:rPr lang="en-US" sz="7200" dirty="0" smtClean="0"/>
              <a:t>		-fertility</a:t>
            </a:r>
          </a:p>
          <a:p>
            <a:pPr>
              <a:lnSpc>
                <a:spcPct val="120000"/>
              </a:lnSpc>
              <a:spcBef>
                <a:spcPts val="0"/>
              </a:spcBef>
              <a:buNone/>
            </a:pPr>
            <a:r>
              <a:rPr lang="en-US" sz="7200" dirty="0" smtClean="0"/>
              <a:t>		- healing/nurturing</a:t>
            </a:r>
          </a:p>
          <a:p>
            <a:pPr>
              <a:lnSpc>
                <a:spcPct val="120000"/>
              </a:lnSpc>
              <a:spcBef>
                <a:spcPts val="0"/>
              </a:spcBef>
              <a:buNone/>
            </a:pPr>
            <a:r>
              <a:rPr lang="en-US" sz="7200" dirty="0" smtClean="0"/>
              <a:t>		-circle of life, shed your skin </a:t>
            </a:r>
          </a:p>
          <a:p>
            <a:pPr>
              <a:lnSpc>
                <a:spcPct val="120000"/>
              </a:lnSpc>
              <a:spcBef>
                <a:spcPts val="0"/>
              </a:spcBef>
              <a:buNone/>
            </a:pPr>
            <a:r>
              <a:rPr lang="en-US" sz="7200" dirty="0" smtClean="0"/>
              <a:t>		-circles the staff as a symbol of the Medical Profession</a:t>
            </a:r>
          </a:p>
          <a:p>
            <a:pPr>
              <a:lnSpc>
                <a:spcPct val="120000"/>
              </a:lnSpc>
              <a:spcBef>
                <a:spcPts val="0"/>
              </a:spcBef>
              <a:buNone/>
            </a:pPr>
            <a:r>
              <a:rPr lang="en-US" sz="7200" dirty="0" smtClean="0"/>
              <a:t>		-sin and evil temptation</a:t>
            </a:r>
          </a:p>
          <a:p>
            <a:pPr>
              <a:lnSpc>
                <a:spcPct val="120000"/>
              </a:lnSpc>
              <a:spcBef>
                <a:spcPts val="0"/>
              </a:spcBef>
              <a:buNone/>
            </a:pPr>
            <a:r>
              <a:rPr lang="en-US" sz="7200" dirty="0" smtClean="0"/>
              <a:t>		- Forked tongue</a:t>
            </a:r>
          </a:p>
          <a:p>
            <a:pPr>
              <a:lnSpc>
                <a:spcPct val="120000"/>
              </a:lnSpc>
              <a:spcBef>
                <a:spcPts val="0"/>
              </a:spcBef>
              <a:buNone/>
            </a:pPr>
            <a:r>
              <a:rPr lang="en-US" sz="6400" dirty="0" smtClean="0"/>
              <a:t>		</a:t>
            </a:r>
          </a:p>
          <a:p>
            <a:endParaRPr lang="en-US" sz="6400" dirty="0" smtClean="0"/>
          </a:p>
          <a:p>
            <a:endParaRPr lang="en-US" sz="6400" dirty="0"/>
          </a:p>
        </p:txBody>
      </p:sp>
      <p:pic>
        <p:nvPicPr>
          <p:cNvPr id="7" name="Picture 6" descr="hand on fire.jpeg"/>
          <p:cNvPicPr>
            <a:picLocks noChangeAspect="1"/>
          </p:cNvPicPr>
          <p:nvPr/>
        </p:nvPicPr>
        <p:blipFill>
          <a:blip r:embed="rId3" cstate="print"/>
          <a:stretch>
            <a:fillRect/>
          </a:stretch>
        </p:blipFill>
        <p:spPr>
          <a:xfrm>
            <a:off x="5867400" y="1905000"/>
            <a:ext cx="1501140" cy="1950720"/>
          </a:xfrm>
          <a:prstGeom prst="rect">
            <a:avLst/>
          </a:prstGeom>
        </p:spPr>
      </p:pic>
      <p:pic>
        <p:nvPicPr>
          <p:cNvPr id="8" name="Picture 7" descr="kekules dream.jpeg"/>
          <p:cNvPicPr>
            <a:picLocks noChangeAspect="1"/>
          </p:cNvPicPr>
          <p:nvPr/>
        </p:nvPicPr>
        <p:blipFill>
          <a:blip r:embed="rId4" cstate="print"/>
          <a:stretch>
            <a:fillRect/>
          </a:stretch>
        </p:blipFill>
        <p:spPr>
          <a:xfrm>
            <a:off x="7675579" y="2337460"/>
            <a:ext cx="1306286" cy="1828800"/>
          </a:xfrm>
          <a:prstGeom prst="rect">
            <a:avLst/>
          </a:prstGeom>
        </p:spPr>
      </p:pic>
      <p:sp>
        <p:nvSpPr>
          <p:cNvPr id="10" name="TextBox 9"/>
          <p:cNvSpPr txBox="1"/>
          <p:nvPr/>
        </p:nvSpPr>
        <p:spPr>
          <a:xfrm>
            <a:off x="7086600" y="4191000"/>
            <a:ext cx="1752600" cy="577081"/>
          </a:xfrm>
          <a:prstGeom prst="rect">
            <a:avLst/>
          </a:prstGeom>
          <a:noFill/>
        </p:spPr>
        <p:txBody>
          <a:bodyPr wrap="square" rtlCol="0">
            <a:spAutoFit/>
          </a:bodyPr>
          <a:lstStyle/>
          <a:p>
            <a:r>
              <a:rPr lang="en-US" sz="1050" dirty="0" err="1">
                <a:solidFill>
                  <a:srgbClr val="00349E">
                    <a:lumMod val="75000"/>
                  </a:srgbClr>
                </a:solidFill>
              </a:rPr>
              <a:t>Kekules</a:t>
            </a:r>
            <a:r>
              <a:rPr lang="en-US" sz="1050" dirty="0">
                <a:solidFill>
                  <a:srgbClr val="00349E">
                    <a:lumMod val="75000"/>
                  </a:srgbClr>
                </a:solidFill>
              </a:rPr>
              <a:t> dream about snakes helped him see carbon structure as a circle</a:t>
            </a:r>
            <a:endParaRPr lang="en-US" sz="1050" dirty="0">
              <a:solidFill>
                <a:srgbClr val="00349E">
                  <a:lumMod val="75000"/>
                </a:srgbClr>
              </a:solidFill>
            </a:endParaRPr>
          </a:p>
        </p:txBody>
      </p:sp>
    </p:spTree>
    <p:extLst>
      <p:ext uri="{BB962C8B-B14F-4D97-AF65-F5344CB8AC3E}">
        <p14:creationId xmlns:p14="http://schemas.microsoft.com/office/powerpoint/2010/main" val="826105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1447800" y="1676400"/>
            <a:ext cx="7086600" cy="4124206"/>
          </a:xfrm>
          <a:prstGeom prst="rect">
            <a:avLst/>
          </a:prstGeom>
        </p:spPr>
        <p:txBody>
          <a:bodyPr wrap="square">
            <a:spAutoFit/>
          </a:bodyPr>
          <a:lstStyle/>
          <a:p>
            <a:pPr marL="0" lvl="1">
              <a:buFont typeface="Arial" pitchFamily="34" charset="0"/>
              <a:buChar char="•"/>
              <a:defRPr/>
            </a:pPr>
            <a:r>
              <a:rPr lang="en-US" b="1" kern="0" dirty="0">
                <a:solidFill>
                  <a:prstClr val="black"/>
                </a:solidFill>
              </a:rPr>
              <a:t>Persona- </a:t>
            </a:r>
            <a:r>
              <a:rPr lang="en-US" kern="0" dirty="0">
                <a:solidFill>
                  <a:prstClr val="black"/>
                </a:solidFill>
              </a:rPr>
              <a:t>the image we create</a:t>
            </a:r>
          </a:p>
          <a:p>
            <a:pPr marL="0" lvl="1">
              <a:defRPr/>
            </a:pPr>
            <a:r>
              <a:rPr lang="en-US" sz="1600" kern="0" dirty="0">
                <a:solidFill>
                  <a:srgbClr val="E7DEC9">
                    <a:lumMod val="25000"/>
                  </a:srgbClr>
                </a:solidFill>
              </a:rPr>
              <a:t>   In the dream world, the persona is represented by the Self </a:t>
            </a:r>
          </a:p>
          <a:p>
            <a:pPr marL="0" lvl="1">
              <a:defRPr/>
            </a:pPr>
            <a:r>
              <a:rPr lang="en-US" sz="1600" kern="0" dirty="0">
                <a:solidFill>
                  <a:srgbClr val="E7DEC9">
                    <a:lumMod val="25000"/>
                  </a:srgbClr>
                </a:solidFill>
              </a:rPr>
              <a:t>             -may or may not resemble you physically </a:t>
            </a:r>
          </a:p>
          <a:p>
            <a:pPr marL="0" lvl="1">
              <a:defRPr/>
            </a:pPr>
            <a:r>
              <a:rPr lang="en-US" sz="1600" kern="0" dirty="0">
                <a:solidFill>
                  <a:srgbClr val="E7DEC9">
                    <a:lumMod val="25000"/>
                  </a:srgbClr>
                </a:solidFill>
              </a:rPr>
              <a:t>             -may or may not behave as your would.</a:t>
            </a:r>
            <a:endParaRPr lang="en-US" sz="1600" b="1" kern="0" dirty="0">
              <a:solidFill>
                <a:srgbClr val="E7DEC9">
                  <a:lumMod val="25000"/>
                </a:srgbClr>
              </a:solidFill>
            </a:endParaRPr>
          </a:p>
          <a:p>
            <a:pPr marL="0" lvl="1">
              <a:defRPr/>
            </a:pPr>
            <a:endParaRPr lang="en-US" b="1" kern="0" dirty="0">
              <a:solidFill>
                <a:prstClr val="black"/>
              </a:solidFill>
            </a:endParaRPr>
          </a:p>
          <a:p>
            <a:pPr marL="0" lvl="1">
              <a:buFont typeface="Arial" pitchFamily="34" charset="0"/>
              <a:buChar char="•"/>
              <a:defRPr/>
            </a:pPr>
            <a:r>
              <a:rPr lang="en-US" b="1" kern="0" dirty="0">
                <a:solidFill>
                  <a:prstClr val="black"/>
                </a:solidFill>
              </a:rPr>
              <a:t>Shadow- </a:t>
            </a:r>
            <a:r>
              <a:rPr lang="en-US" kern="0" dirty="0">
                <a:solidFill>
                  <a:prstClr val="black"/>
                </a:solidFill>
              </a:rPr>
              <a:t>the image we don’t want the world to see </a:t>
            </a:r>
          </a:p>
          <a:p>
            <a:pPr marL="0" lvl="1">
              <a:defRPr/>
            </a:pPr>
            <a:r>
              <a:rPr lang="en-US" kern="0" dirty="0">
                <a:solidFill>
                  <a:prstClr val="black"/>
                </a:solidFill>
              </a:rPr>
              <a:t>           -</a:t>
            </a:r>
            <a:r>
              <a:rPr lang="en-US" sz="1600" kern="0" dirty="0">
                <a:solidFill>
                  <a:srgbClr val="E7DEC9">
                    <a:lumMod val="25000"/>
                  </a:srgbClr>
                </a:solidFill>
              </a:rPr>
              <a:t>you may think its ugly or unappealing, for example </a:t>
            </a:r>
          </a:p>
          <a:p>
            <a:pPr marL="0" lvl="1">
              <a:defRPr/>
            </a:pPr>
            <a:r>
              <a:rPr lang="en-US" sz="1600" kern="0" dirty="0">
                <a:solidFill>
                  <a:srgbClr val="E7DEC9">
                    <a:lumMod val="25000"/>
                  </a:srgbClr>
                </a:solidFill>
              </a:rPr>
              <a:t>	   -symbolizes weakness, fear, or anger. </a:t>
            </a:r>
          </a:p>
          <a:p>
            <a:pPr marL="0" lvl="1">
              <a:defRPr/>
            </a:pPr>
            <a:endParaRPr lang="en-US" b="1" kern="0" dirty="0">
              <a:solidFill>
                <a:prstClr val="black"/>
              </a:solidFill>
            </a:endParaRPr>
          </a:p>
          <a:p>
            <a:pPr marL="0" lvl="1">
              <a:buFont typeface="Arial" pitchFamily="34" charset="0"/>
              <a:buChar char="•"/>
              <a:defRPr/>
            </a:pPr>
            <a:r>
              <a:rPr lang="en-US" b="1" kern="0" dirty="0">
                <a:solidFill>
                  <a:prstClr val="black"/>
                </a:solidFill>
              </a:rPr>
              <a:t>Anima and Animus-</a:t>
            </a:r>
            <a:r>
              <a:rPr lang="en-US" kern="0" dirty="0">
                <a:solidFill>
                  <a:prstClr val="black"/>
                </a:solidFill>
              </a:rPr>
              <a:t> the female and male aspects of yourself. </a:t>
            </a:r>
            <a:endParaRPr lang="en-US" b="1" kern="0" dirty="0">
              <a:solidFill>
                <a:prstClr val="black"/>
              </a:solidFill>
            </a:endParaRPr>
          </a:p>
          <a:p>
            <a:pPr marL="0" lvl="1">
              <a:buFont typeface="Arial" pitchFamily="34" charset="0"/>
              <a:buChar char="•"/>
              <a:defRPr/>
            </a:pPr>
            <a:endParaRPr lang="en-US" kern="0" dirty="0">
              <a:solidFill>
                <a:prstClr val="black"/>
              </a:solidFill>
            </a:endParaRPr>
          </a:p>
          <a:p>
            <a:pPr marL="0" lvl="1">
              <a:buFont typeface="Arial" pitchFamily="34" charset="0"/>
              <a:buChar char="•"/>
              <a:defRPr/>
            </a:pPr>
            <a:r>
              <a:rPr lang="en-US" b="1" kern="0" dirty="0">
                <a:solidFill>
                  <a:prstClr val="black"/>
                </a:solidFill>
              </a:rPr>
              <a:t>Divine child- </a:t>
            </a:r>
            <a:r>
              <a:rPr lang="en-US" kern="0" dirty="0">
                <a:solidFill>
                  <a:prstClr val="black"/>
                </a:solidFill>
              </a:rPr>
              <a:t>your true self in its purest aspect </a:t>
            </a:r>
          </a:p>
          <a:p>
            <a:pPr marL="0" lvl="1">
              <a:defRPr/>
            </a:pPr>
            <a:r>
              <a:rPr lang="en-US" kern="0" dirty="0">
                <a:solidFill>
                  <a:prstClr val="black"/>
                </a:solidFill>
              </a:rPr>
              <a:t>	-</a:t>
            </a:r>
            <a:r>
              <a:rPr lang="en-US" kern="0" dirty="0">
                <a:solidFill>
                  <a:srgbClr val="E7DEC9">
                    <a:lumMod val="25000"/>
                  </a:srgbClr>
                </a:solidFill>
              </a:rPr>
              <a:t>symbolizes your innocence, your sense of vulnerability</a:t>
            </a:r>
          </a:p>
          <a:p>
            <a:pPr marL="0" lvl="1">
              <a:defRPr/>
            </a:pPr>
            <a:r>
              <a:rPr lang="en-US" kern="0" dirty="0">
                <a:solidFill>
                  <a:srgbClr val="E7DEC9">
                    <a:lumMod val="25000"/>
                  </a:srgbClr>
                </a:solidFill>
              </a:rPr>
              <a:t>	-your helplessness</a:t>
            </a:r>
          </a:p>
          <a:p>
            <a:pPr marL="0" lvl="1">
              <a:defRPr/>
            </a:pPr>
            <a:r>
              <a:rPr lang="en-US" kern="0" dirty="0">
                <a:solidFill>
                  <a:srgbClr val="E7DEC9">
                    <a:lumMod val="25000"/>
                  </a:srgbClr>
                </a:solidFill>
              </a:rPr>
              <a:t>	-represents your aspirations and full potential </a:t>
            </a:r>
          </a:p>
        </p:txBody>
      </p:sp>
      <p:sp>
        <p:nvSpPr>
          <p:cNvPr id="3" name="Rectangle 2"/>
          <p:cNvSpPr/>
          <p:nvPr/>
        </p:nvSpPr>
        <p:spPr>
          <a:xfrm>
            <a:off x="1885046" y="685800"/>
            <a:ext cx="3180679" cy="461665"/>
          </a:xfrm>
          <a:prstGeom prst="rect">
            <a:avLst/>
          </a:prstGeom>
        </p:spPr>
        <p:txBody>
          <a:bodyPr wrap="none">
            <a:spAutoFit/>
          </a:bodyPr>
          <a:lstStyle/>
          <a:p>
            <a:r>
              <a:rPr lang="en-US" sz="2400" dirty="0">
                <a:solidFill>
                  <a:prstClr val="black"/>
                </a:solidFill>
                <a:latin typeface="Lucida Handwriting" pitchFamily="66" charset="0"/>
              </a:rPr>
              <a:t>Major Archetypes:</a:t>
            </a:r>
          </a:p>
        </p:txBody>
      </p:sp>
      <p:sp>
        <p:nvSpPr>
          <p:cNvPr id="4" name="TextBox 3"/>
          <p:cNvSpPr txBox="1"/>
          <p:nvPr/>
        </p:nvSpPr>
        <p:spPr>
          <a:xfrm>
            <a:off x="1333500" y="6115878"/>
            <a:ext cx="7315200" cy="923330"/>
          </a:xfrm>
          <a:prstGeom prst="rect">
            <a:avLst/>
          </a:prstGeom>
          <a:noFill/>
        </p:spPr>
        <p:txBody>
          <a:bodyPr wrap="square" rtlCol="0">
            <a:spAutoFit/>
          </a:bodyPr>
          <a:lstStyle/>
          <a:p>
            <a:r>
              <a:rPr lang="en-US" dirty="0">
                <a:solidFill>
                  <a:prstClr val="black"/>
                </a:solidFill>
              </a:rPr>
              <a:t>Harper Simon:  Wishes and stars</a:t>
            </a:r>
          </a:p>
          <a:p>
            <a:r>
              <a:rPr lang="en-US" dirty="0">
                <a:solidFill>
                  <a:prstClr val="black"/>
                </a:solidFill>
                <a:hlinkClick r:id="rId2"/>
              </a:rPr>
              <a:t>http</a:t>
            </a:r>
            <a:r>
              <a:rPr lang="en-US" dirty="0">
                <a:solidFill>
                  <a:prstClr val="black"/>
                </a:solidFill>
                <a:hlinkClick r:id="rId2"/>
              </a:rPr>
              <a:t>://</a:t>
            </a:r>
            <a:r>
              <a:rPr lang="en-US" dirty="0">
                <a:solidFill>
                  <a:prstClr val="black"/>
                </a:solidFill>
                <a:hlinkClick r:id="rId2"/>
              </a:rPr>
              <a:t>www.youtube.com/watch?v=d82Dz1DW2BM</a:t>
            </a:r>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11060106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143000" y="304800"/>
            <a:ext cx="8229600" cy="381000"/>
          </a:xfrm>
        </p:spPr>
        <p:txBody>
          <a:bodyPr>
            <a:normAutofit fontScale="90000"/>
          </a:bodyPr>
          <a:lstStyle/>
          <a:p>
            <a:r>
              <a:rPr lang="en-US" sz="2000" dirty="0" smtClean="0">
                <a:solidFill>
                  <a:schemeClr val="tx1"/>
                </a:solidFill>
                <a:latin typeface="Lucida Handwriting" pitchFamily="66" charset="0"/>
              </a:rPr>
              <a:t>Archetypes, cont.</a:t>
            </a:r>
            <a:br>
              <a:rPr lang="en-US" sz="2000" dirty="0" smtClean="0">
                <a:solidFill>
                  <a:schemeClr val="tx1"/>
                </a:solidFill>
                <a:latin typeface="Lucida Handwriting" pitchFamily="66" charset="0"/>
              </a:rPr>
            </a:br>
            <a:endParaRPr lang="en-US" sz="2000" dirty="0">
              <a:solidFill>
                <a:schemeClr val="tx1"/>
              </a:solidFill>
              <a:latin typeface="Lucida Handwriting" pitchFamily="66" charset="0"/>
            </a:endParaRPr>
          </a:p>
        </p:txBody>
      </p:sp>
      <p:sp>
        <p:nvSpPr>
          <p:cNvPr id="5" name="Content Placeholder 4"/>
          <p:cNvSpPr>
            <a:spLocks noGrp="1"/>
          </p:cNvSpPr>
          <p:nvPr>
            <p:ph idx="1"/>
          </p:nvPr>
        </p:nvSpPr>
        <p:spPr>
          <a:xfrm>
            <a:off x="1752600" y="990600"/>
            <a:ext cx="9067800" cy="5486400"/>
          </a:xfrm>
        </p:spPr>
        <p:txBody>
          <a:bodyPr>
            <a:normAutofit/>
          </a:bodyPr>
          <a:lstStyle/>
          <a:p>
            <a:pPr lvl="1">
              <a:buFont typeface="Arial" pitchFamily="34" charset="0"/>
              <a:buChar char="•"/>
            </a:pPr>
            <a:r>
              <a:rPr lang="en-US" sz="1800" b="1" dirty="0" smtClean="0"/>
              <a:t>Wise old man/woman-</a:t>
            </a:r>
            <a:r>
              <a:rPr lang="en-US" sz="1600" dirty="0" smtClean="0"/>
              <a:t> offers guidance and words of wisdom</a:t>
            </a:r>
          </a:p>
          <a:p>
            <a:pPr lvl="2">
              <a:buFont typeface="Arial" pitchFamily="34" charset="0"/>
              <a:buChar char="•"/>
            </a:pPr>
            <a:r>
              <a:rPr lang="en-US" sz="1500" dirty="0" smtClean="0"/>
              <a:t>Dream helper</a:t>
            </a:r>
          </a:p>
          <a:p>
            <a:pPr lvl="2">
              <a:buFont typeface="Arial" pitchFamily="34" charset="0"/>
              <a:buChar char="•"/>
            </a:pPr>
            <a:r>
              <a:rPr lang="en-US" sz="1500" dirty="0" smtClean="0"/>
              <a:t>Represented by a teacher, father, doctor, priest</a:t>
            </a:r>
          </a:p>
          <a:p>
            <a:pPr lvl="2">
              <a:buFont typeface="Arial" pitchFamily="34" charset="0"/>
              <a:buChar char="•"/>
            </a:pPr>
            <a:r>
              <a:rPr lang="en-US" sz="1500" dirty="0" smtClean="0"/>
              <a:t>An  unknown authority figure</a:t>
            </a:r>
          </a:p>
          <a:p>
            <a:pPr lvl="2">
              <a:buFont typeface="Arial" pitchFamily="34" charset="0"/>
              <a:buChar char="•"/>
            </a:pPr>
            <a:r>
              <a:rPr lang="en-US" sz="1500" dirty="0" smtClean="0"/>
              <a:t>They appear in your dream to steer and guide you into the right direction.</a:t>
            </a:r>
            <a:endParaRPr lang="en-US" sz="1800" dirty="0" smtClean="0"/>
          </a:p>
          <a:p>
            <a:pPr lvl="1">
              <a:buFont typeface="Arial" pitchFamily="34" charset="0"/>
              <a:buChar char="•"/>
            </a:pPr>
            <a:r>
              <a:rPr lang="en-US" sz="1800" b="1" dirty="0" smtClean="0"/>
              <a:t>Mother- </a:t>
            </a:r>
            <a:r>
              <a:rPr lang="en-US" sz="1600" dirty="0" smtClean="0"/>
              <a:t>a nurturing identity</a:t>
            </a:r>
          </a:p>
          <a:p>
            <a:pPr lvl="2">
              <a:buFont typeface="Arial" pitchFamily="34" charset="0"/>
              <a:buChar char="•"/>
            </a:pPr>
            <a:r>
              <a:rPr lang="en-US" sz="1600" dirty="0" smtClean="0"/>
              <a:t>mother, grandmother</a:t>
            </a:r>
          </a:p>
          <a:p>
            <a:pPr lvl="2">
              <a:buFont typeface="Arial" pitchFamily="34" charset="0"/>
              <a:buChar char="•"/>
            </a:pPr>
            <a:r>
              <a:rPr lang="en-US" sz="1600" dirty="0" smtClean="0"/>
              <a:t>Any nurturing figure in your dream who gives you a positive and reassuring</a:t>
            </a:r>
          </a:p>
          <a:p>
            <a:pPr lvl="2">
              <a:buFont typeface="Arial" pitchFamily="34" charset="0"/>
              <a:buChar char="•"/>
            </a:pPr>
            <a:r>
              <a:rPr lang="en-US" sz="1600" dirty="0" smtClean="0"/>
              <a:t>A river of life</a:t>
            </a:r>
          </a:p>
          <a:p>
            <a:pPr lvl="1">
              <a:buFont typeface="Arial" pitchFamily="34" charset="0"/>
              <a:buChar char="•"/>
            </a:pPr>
            <a:r>
              <a:rPr lang="en-US" sz="1800" b="1" dirty="0" smtClean="0"/>
              <a:t>Trickster</a:t>
            </a:r>
            <a:r>
              <a:rPr lang="en-US" sz="1800" dirty="0" smtClean="0"/>
              <a:t> -plays jokes to keep you from taking yourself too seriously</a:t>
            </a:r>
          </a:p>
          <a:p>
            <a:pPr lvl="2"/>
            <a:r>
              <a:rPr lang="en-US" sz="1600" dirty="0" smtClean="0"/>
              <a:t>may appear in your dream when you have misjudge a situation. </a:t>
            </a:r>
          </a:p>
          <a:p>
            <a:pPr lvl="2"/>
            <a:r>
              <a:rPr lang="en-US" sz="1600" dirty="0" smtClean="0"/>
              <a:t>uncertain about a decision or about where you want to go in life.  </a:t>
            </a:r>
          </a:p>
          <a:p>
            <a:pPr lvl="2"/>
            <a:r>
              <a:rPr lang="en-US" sz="1600" dirty="0" smtClean="0"/>
              <a:t>makes you feel uncomfortable or embarrassed</a:t>
            </a:r>
          </a:p>
          <a:p>
            <a:pPr lvl="2"/>
            <a:r>
              <a:rPr lang="en-US" sz="1600" dirty="0" smtClean="0"/>
              <a:t>mocking you or exposing  you to your vulnerabilities</a:t>
            </a:r>
          </a:p>
          <a:p>
            <a:pPr lvl="2"/>
            <a:r>
              <a:rPr lang="en-US" sz="1600" dirty="0" smtClean="0"/>
              <a:t>take on subtle forms, sometimes even changing its shape</a:t>
            </a:r>
            <a:r>
              <a:rPr lang="en-US" sz="1800" dirty="0" smtClean="0"/>
              <a:t>.  </a:t>
            </a:r>
            <a:endParaRPr lang="en-US" sz="1800" b="1" dirty="0" smtClean="0"/>
          </a:p>
          <a:p>
            <a:pPr lvl="1">
              <a:buFont typeface="Arial" pitchFamily="34" charset="0"/>
              <a:buChar char="•"/>
            </a:pPr>
            <a:r>
              <a:rPr lang="en-US" sz="1800" b="1" dirty="0" smtClean="0"/>
              <a:t>Hero- </a:t>
            </a:r>
            <a:r>
              <a:rPr lang="en-US" sz="1600" dirty="0" smtClean="0"/>
              <a:t>the hero who lives inside you</a:t>
            </a:r>
            <a:endParaRPr lang="en-US" sz="1800" dirty="0" smtClean="0"/>
          </a:p>
          <a:p>
            <a:pPr lvl="1">
              <a:buFont typeface="Arial" pitchFamily="34" charset="0"/>
              <a:buChar char="•"/>
            </a:pPr>
            <a:endParaRPr lang="en-US" sz="1800" b="1" dirty="0"/>
          </a:p>
        </p:txBody>
      </p:sp>
      <p:pic>
        <p:nvPicPr>
          <p:cNvPr id="6" name="Picture 5" descr="harry potter.jpg"/>
          <p:cNvPicPr>
            <a:picLocks noChangeAspect="1"/>
          </p:cNvPicPr>
          <p:nvPr/>
        </p:nvPicPr>
        <p:blipFill>
          <a:blip r:embed="rId2" cstate="print"/>
          <a:srcRect l="6067" r="8090" b="20160"/>
          <a:stretch>
            <a:fillRect/>
          </a:stretch>
        </p:blipFill>
        <p:spPr>
          <a:xfrm>
            <a:off x="228600" y="4191000"/>
            <a:ext cx="1808272" cy="2362200"/>
          </a:xfrm>
          <a:prstGeom prst="rect">
            <a:avLst/>
          </a:prstGeom>
        </p:spPr>
      </p:pic>
    </p:spTree>
    <p:extLst>
      <p:ext uri="{BB962C8B-B14F-4D97-AF65-F5344CB8AC3E}">
        <p14:creationId xmlns:p14="http://schemas.microsoft.com/office/powerpoint/2010/main" val="1662155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descr="henri-rousseau-dream.jpg"/>
          <p:cNvPicPr>
            <a:picLocks noChangeAspect="1"/>
          </p:cNvPicPr>
          <p:nvPr/>
        </p:nvPicPr>
        <p:blipFill>
          <a:blip r:embed="rId2" cstate="print"/>
          <a:srcRect b="3968"/>
          <a:stretch>
            <a:fillRect/>
          </a:stretch>
        </p:blipFill>
        <p:spPr>
          <a:xfrm>
            <a:off x="228600" y="1005836"/>
            <a:ext cx="8659046" cy="5715000"/>
          </a:xfrm>
          <a:prstGeom prst="rect">
            <a:avLst/>
          </a:prstGeom>
        </p:spPr>
      </p:pic>
      <p:sp>
        <p:nvSpPr>
          <p:cNvPr id="9" name="Rectangle 8"/>
          <p:cNvSpPr/>
          <p:nvPr/>
        </p:nvSpPr>
        <p:spPr>
          <a:xfrm>
            <a:off x="381000" y="-9827"/>
            <a:ext cx="7924800"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chemeClr val="tx1">
                    <a:lumMod val="95000"/>
                  </a:schemeClr>
                </a:solidFill>
                <a:effectLst/>
                <a:uLnTx/>
                <a:uFillTx/>
              </a:rPr>
              <a:t>Henri Rousseau, </a:t>
            </a:r>
            <a:r>
              <a:rPr kumimoji="0" lang="en-US" sz="2200" b="0" i="0" u="none" strike="noStrike" kern="0" cap="none" spc="0" normalizeH="0" baseline="0" noProof="0" dirty="0" smtClean="0">
                <a:ln>
                  <a:noFill/>
                </a:ln>
                <a:solidFill>
                  <a:schemeClr val="tx1">
                    <a:lumMod val="95000"/>
                  </a:schemeClr>
                </a:solidFill>
                <a:effectLst/>
                <a:uLnTx/>
                <a:uFillTx/>
              </a:rPr>
              <a:t>The Dream</a:t>
            </a:r>
            <a:br>
              <a:rPr kumimoji="0" lang="en-US" sz="2200" b="0" i="0" u="none" strike="noStrike" kern="0" cap="none" spc="0" normalizeH="0" baseline="0" noProof="0" dirty="0" smtClean="0">
                <a:ln>
                  <a:noFill/>
                </a:ln>
                <a:solidFill>
                  <a:schemeClr val="tx1">
                    <a:lumMod val="95000"/>
                  </a:schemeClr>
                </a:solidFill>
                <a:effectLst/>
                <a:uLnTx/>
                <a:uFillTx/>
              </a:rPr>
            </a:br>
            <a:r>
              <a:rPr kumimoji="0" lang="en-US" sz="1800" b="0" i="0" u="none" strike="noStrike" kern="0" cap="none" spc="0" normalizeH="0" baseline="0" noProof="0" dirty="0" smtClean="0">
                <a:ln>
                  <a:noFill/>
                </a:ln>
                <a:solidFill>
                  <a:schemeClr val="tx1">
                    <a:lumMod val="95000"/>
                  </a:schemeClr>
                </a:solidFill>
                <a:effectLst/>
                <a:uLnTx/>
                <a:uFillTx/>
              </a:rPr>
              <a:t>Rousseau never went to Africa, but at the time, travel books were very popular and widely read, not unlike we watch </a:t>
            </a:r>
            <a:r>
              <a:rPr kumimoji="0" lang="en-US" sz="1800" b="0" i="0" u="none" strike="noStrike" kern="0" cap="none" spc="0" normalizeH="0" baseline="0" noProof="0" dirty="0" err="1" smtClean="0">
                <a:ln>
                  <a:noFill/>
                </a:ln>
                <a:solidFill>
                  <a:schemeClr val="tx1">
                    <a:lumMod val="95000"/>
                  </a:schemeClr>
                </a:solidFill>
                <a:effectLst/>
                <a:uLnTx/>
                <a:uFillTx/>
              </a:rPr>
              <a:t>tv</a:t>
            </a:r>
            <a:r>
              <a:rPr kumimoji="0" lang="en-US" sz="1800" b="0" i="0" u="none" strike="noStrike" kern="0" cap="none" spc="0" normalizeH="0" baseline="0" noProof="0" dirty="0" smtClean="0">
                <a:ln>
                  <a:noFill/>
                </a:ln>
                <a:solidFill>
                  <a:schemeClr val="tx1">
                    <a:lumMod val="95000"/>
                  </a:schemeClr>
                </a:solidFill>
                <a:effectLst/>
                <a:uLnTx/>
                <a:uFillTx/>
              </a:rPr>
              <a:t> today as entertainment</a:t>
            </a:r>
          </a:p>
        </p:txBody>
      </p:sp>
    </p:spTree>
    <p:extLst>
      <p:ext uri="{BB962C8B-B14F-4D97-AF65-F5344CB8AC3E}">
        <p14:creationId xmlns:p14="http://schemas.microsoft.com/office/powerpoint/2010/main" val="10648360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04850"/>
            <a:ext cx="8229600" cy="209550"/>
          </a:xfrm>
        </p:spPr>
        <p:txBody>
          <a:bodyPr>
            <a:noAutofit/>
          </a:bodyPr>
          <a:lstStyle/>
          <a:p>
            <a:pPr algn="ctr"/>
            <a:r>
              <a:rPr lang="en-US" sz="2400" dirty="0" smtClean="0">
                <a:solidFill>
                  <a:srgbClr val="FFFF00"/>
                </a:solidFill>
              </a:rPr>
              <a:t>Carl Jung</a:t>
            </a:r>
            <a:br>
              <a:rPr lang="en-US" sz="2400" dirty="0" smtClean="0">
                <a:solidFill>
                  <a:srgbClr val="FFFF00"/>
                </a:solidFill>
              </a:rPr>
            </a:br>
            <a:r>
              <a:rPr lang="en-US" sz="2400" dirty="0" smtClean="0">
                <a:solidFill>
                  <a:srgbClr val="FFFF00"/>
                </a:solidFill>
              </a:rPr>
              <a:t>Dream Journal - extraordinaire</a:t>
            </a:r>
            <a:endParaRPr lang="en-US" sz="2400" dirty="0">
              <a:solidFill>
                <a:srgbClr val="FFFF00"/>
              </a:solidFill>
            </a:endParaRPr>
          </a:p>
        </p:txBody>
      </p:sp>
      <p:pic>
        <p:nvPicPr>
          <p:cNvPr id="4" name="Content Placeholder 3" descr="Jung.PEAxhRmEsSZf.jpg"/>
          <p:cNvPicPr>
            <a:picLocks noChangeAspect="1"/>
          </p:cNvPicPr>
          <p:nvPr/>
        </p:nvPicPr>
        <p:blipFill>
          <a:blip r:embed="rId3" cstate="print"/>
          <a:stretch>
            <a:fillRect/>
          </a:stretch>
        </p:blipFill>
        <p:spPr>
          <a:xfrm>
            <a:off x="1524000" y="1828800"/>
            <a:ext cx="5635925" cy="3733800"/>
          </a:xfrm>
          <a:prstGeom prst="rect">
            <a:avLst/>
          </a:prstGeom>
        </p:spPr>
      </p:pic>
    </p:spTree>
    <p:extLst>
      <p:ext uri="{BB962C8B-B14F-4D97-AF65-F5344CB8AC3E}">
        <p14:creationId xmlns:p14="http://schemas.microsoft.com/office/powerpoint/2010/main" val="296373251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descr="jungimages.jpeg"/>
          <p:cNvPicPr>
            <a:picLocks noChangeAspect="1"/>
          </p:cNvPicPr>
          <p:nvPr/>
        </p:nvPicPr>
        <p:blipFill>
          <a:blip r:embed="rId3" cstate="print"/>
          <a:stretch>
            <a:fillRect/>
          </a:stretch>
        </p:blipFill>
        <p:spPr>
          <a:xfrm>
            <a:off x="3638550" y="2205037"/>
            <a:ext cx="1866900" cy="2447925"/>
          </a:xfrm>
          <a:prstGeom prst="rect">
            <a:avLst/>
          </a:prstGeom>
        </p:spPr>
      </p:pic>
      <p:pic>
        <p:nvPicPr>
          <p:cNvPr id="3" name="Picture 2" descr="Jung.PEAxhRmEsSZf.jpg"/>
          <p:cNvPicPr>
            <a:picLocks noChangeAspect="1"/>
          </p:cNvPicPr>
          <p:nvPr/>
        </p:nvPicPr>
        <p:blipFill>
          <a:blip r:embed="rId4" cstate="print"/>
          <a:stretch>
            <a:fillRect/>
          </a:stretch>
        </p:blipFill>
        <p:spPr>
          <a:xfrm>
            <a:off x="2667000" y="2166937"/>
            <a:ext cx="3810000" cy="2524125"/>
          </a:xfrm>
          <a:prstGeom prst="rect">
            <a:avLst/>
          </a:prstGeom>
        </p:spPr>
      </p:pic>
      <p:pic>
        <p:nvPicPr>
          <p:cNvPr id="4" name="Picture 3" descr="Jung with wings.jpg"/>
          <p:cNvPicPr>
            <a:picLocks noChangeAspect="1"/>
          </p:cNvPicPr>
          <p:nvPr/>
        </p:nvPicPr>
        <p:blipFill>
          <a:blip r:embed="rId5" cstate="print"/>
          <a:stretch>
            <a:fillRect/>
          </a:stretch>
        </p:blipFill>
        <p:spPr>
          <a:xfrm>
            <a:off x="2305987" y="152400"/>
            <a:ext cx="5237813" cy="6656388"/>
          </a:xfrm>
          <a:prstGeom prst="rect">
            <a:avLst/>
          </a:prstGeom>
        </p:spPr>
      </p:pic>
      <p:sp>
        <p:nvSpPr>
          <p:cNvPr id="5" name="TextBox 4"/>
          <p:cNvSpPr txBox="1"/>
          <p:nvPr/>
        </p:nvSpPr>
        <p:spPr>
          <a:xfrm>
            <a:off x="304800" y="457200"/>
            <a:ext cx="1676400" cy="5478423"/>
          </a:xfrm>
          <a:prstGeom prst="rect">
            <a:avLst/>
          </a:prstGeom>
          <a:noFill/>
        </p:spPr>
        <p:txBody>
          <a:bodyPr wrap="square" rtlCol="0">
            <a:spAutoFit/>
          </a:bodyPr>
          <a:lstStyle/>
          <a:p>
            <a:r>
              <a:rPr lang="en-US" dirty="0">
                <a:solidFill>
                  <a:srgbClr val="FFFF00"/>
                </a:solidFill>
              </a:rPr>
              <a:t>Carl  Jung’s</a:t>
            </a:r>
          </a:p>
          <a:p>
            <a:r>
              <a:rPr lang="en-US" dirty="0">
                <a:solidFill>
                  <a:srgbClr val="FFFF00"/>
                </a:solidFill>
              </a:rPr>
              <a:t>Spirit Guide</a:t>
            </a:r>
          </a:p>
          <a:p>
            <a:r>
              <a:rPr lang="en-US" dirty="0">
                <a:solidFill>
                  <a:srgbClr val="FFFF00"/>
                </a:solidFill>
              </a:rPr>
              <a:t>Dream Helper</a:t>
            </a:r>
          </a:p>
          <a:p>
            <a:r>
              <a:rPr lang="en-US" dirty="0">
                <a:solidFill>
                  <a:srgbClr val="FFFF00"/>
                </a:solidFill>
              </a:rPr>
              <a:t>Philemon</a:t>
            </a:r>
          </a:p>
          <a:p>
            <a:r>
              <a:rPr lang="en-US" dirty="0">
                <a:solidFill>
                  <a:srgbClr val="FFFF00"/>
                </a:solidFill>
              </a:rPr>
              <a:t>(from a dream)</a:t>
            </a:r>
          </a:p>
          <a:p>
            <a:endParaRPr lang="en-US" dirty="0">
              <a:solidFill>
                <a:srgbClr val="FFFF00"/>
              </a:solidFill>
            </a:endParaRPr>
          </a:p>
          <a:p>
            <a:endParaRPr lang="en-US" dirty="0">
              <a:solidFill>
                <a:srgbClr val="FFFF00"/>
              </a:solidFill>
            </a:endParaRPr>
          </a:p>
          <a:p>
            <a:r>
              <a:rPr lang="en-US" sz="1600" dirty="0">
                <a:solidFill>
                  <a:srgbClr val="FFFF00"/>
                </a:solidFill>
              </a:rPr>
              <a:t>Originally,</a:t>
            </a:r>
          </a:p>
          <a:p>
            <a:r>
              <a:rPr lang="en-US" sz="1600" dirty="0">
                <a:solidFill>
                  <a:srgbClr val="FFFF00"/>
                </a:solidFill>
              </a:rPr>
              <a:t> Jung drew </a:t>
            </a:r>
          </a:p>
          <a:p>
            <a:r>
              <a:rPr lang="en-US" sz="1600" dirty="0">
                <a:solidFill>
                  <a:srgbClr val="FFFF00"/>
                </a:solidFill>
              </a:rPr>
              <a:t>Philemon without wings.</a:t>
            </a:r>
          </a:p>
          <a:p>
            <a:r>
              <a:rPr lang="en-US" sz="1600" dirty="0">
                <a:solidFill>
                  <a:srgbClr val="FFFF00"/>
                </a:solidFill>
              </a:rPr>
              <a:t>When he added wings, like a kingfisher, a few days later he found a dead kingfisher in his garden.  Jung viewed this as very synchronistic.</a:t>
            </a:r>
            <a:endParaRPr lang="en-US" sz="1600" dirty="0">
              <a:solidFill>
                <a:srgbClr val="FFFF00"/>
              </a:solidFill>
            </a:endParaRPr>
          </a:p>
        </p:txBody>
      </p:sp>
    </p:spTree>
    <p:extLst>
      <p:ext uri="{BB962C8B-B14F-4D97-AF65-F5344CB8AC3E}">
        <p14:creationId xmlns:p14="http://schemas.microsoft.com/office/powerpoint/2010/main" val="4276125478"/>
      </p:ext>
    </p:extLst>
  </p:cSld>
  <p:clrMapOvr>
    <a:masterClrMapping/>
  </p:clrMapOvr>
  <p:transition advTm="8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descr="images philemon beehove.jpeg"/>
          <p:cNvPicPr>
            <a:picLocks noChangeAspect="1"/>
          </p:cNvPicPr>
          <p:nvPr/>
        </p:nvPicPr>
        <p:blipFill>
          <a:blip r:embed="rId3" cstate="print"/>
          <a:stretch>
            <a:fillRect/>
          </a:stretch>
        </p:blipFill>
        <p:spPr>
          <a:xfrm>
            <a:off x="2057400" y="62831"/>
            <a:ext cx="7010400" cy="6795169"/>
          </a:xfrm>
          <a:prstGeom prst="rect">
            <a:avLst/>
          </a:prstGeom>
        </p:spPr>
      </p:pic>
      <p:sp>
        <p:nvSpPr>
          <p:cNvPr id="4" name="TextBox 3"/>
          <p:cNvSpPr txBox="1"/>
          <p:nvPr/>
        </p:nvSpPr>
        <p:spPr>
          <a:xfrm>
            <a:off x="0" y="914400"/>
            <a:ext cx="1981200" cy="3323987"/>
          </a:xfrm>
          <a:prstGeom prst="rect">
            <a:avLst/>
          </a:prstGeom>
          <a:noFill/>
        </p:spPr>
        <p:txBody>
          <a:bodyPr wrap="square" rtlCol="0">
            <a:spAutoFit/>
          </a:bodyPr>
          <a:lstStyle/>
          <a:p>
            <a:r>
              <a:rPr lang="en-US" sz="1600" dirty="0">
                <a:solidFill>
                  <a:srgbClr val="D2D2D2"/>
                </a:solidFill>
              </a:rPr>
              <a:t>A snake coiling upon itself.</a:t>
            </a:r>
          </a:p>
          <a:p>
            <a:endParaRPr lang="en-US" sz="1600" dirty="0">
              <a:solidFill>
                <a:srgbClr val="D2D2D2"/>
              </a:solidFill>
            </a:endParaRPr>
          </a:p>
          <a:p>
            <a:r>
              <a:rPr lang="en-US" sz="1600" dirty="0">
                <a:solidFill>
                  <a:srgbClr val="D2D2D2"/>
                </a:solidFill>
              </a:rPr>
              <a:t>Philemon is shown with a halo</a:t>
            </a:r>
          </a:p>
          <a:p>
            <a:r>
              <a:rPr lang="en-US" sz="1600" dirty="0">
                <a:solidFill>
                  <a:srgbClr val="D2D2D2"/>
                </a:solidFill>
              </a:rPr>
              <a:t> standing on what looks like  a beehive, </a:t>
            </a:r>
          </a:p>
          <a:p>
            <a:r>
              <a:rPr lang="en-US" sz="1600" dirty="0">
                <a:solidFill>
                  <a:srgbClr val="D2D2D2"/>
                </a:solidFill>
              </a:rPr>
              <a:t>holding a -?</a:t>
            </a:r>
          </a:p>
          <a:p>
            <a:endParaRPr lang="en-US" sz="1600" dirty="0">
              <a:solidFill>
                <a:srgbClr val="D2D2D2"/>
              </a:solidFill>
            </a:endParaRPr>
          </a:p>
          <a:p>
            <a:r>
              <a:rPr lang="en-US" sz="1600" dirty="0">
                <a:solidFill>
                  <a:srgbClr val="D2D2D2"/>
                </a:solidFill>
              </a:rPr>
              <a:t>If the beehive is a house, does  it represents Jung?</a:t>
            </a:r>
          </a:p>
          <a:p>
            <a:endParaRPr lang="en-US" dirty="0">
              <a:solidFill>
                <a:prstClr val="black"/>
              </a:solidFill>
            </a:endParaRPr>
          </a:p>
        </p:txBody>
      </p:sp>
    </p:spTree>
    <p:extLst>
      <p:ext uri="{BB962C8B-B14F-4D97-AF65-F5344CB8AC3E}">
        <p14:creationId xmlns:p14="http://schemas.microsoft.com/office/powerpoint/2010/main" val="214092658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18900000" scaled="0"/>
        </a:gradFill>
        <a:effectLst/>
      </p:bgPr>
    </p:bg>
    <p:spTree>
      <p:nvGrpSpPr>
        <p:cNvPr id="1" name=""/>
        <p:cNvGrpSpPr/>
        <p:nvPr/>
      </p:nvGrpSpPr>
      <p:grpSpPr>
        <a:xfrm>
          <a:off x="0" y="0"/>
          <a:ext cx="0" cy="0"/>
          <a:chOff x="0" y="0"/>
          <a:chExt cx="0" cy="0"/>
        </a:xfrm>
      </p:grpSpPr>
      <p:pic>
        <p:nvPicPr>
          <p:cNvPr id="2" name="Picture 1" descr="carl jung medalllion.jpg"/>
          <p:cNvPicPr>
            <a:picLocks noChangeAspect="1"/>
          </p:cNvPicPr>
          <p:nvPr/>
        </p:nvPicPr>
        <p:blipFill>
          <a:blip r:embed="rId2" cstate="print"/>
          <a:stretch>
            <a:fillRect/>
          </a:stretch>
        </p:blipFill>
        <p:spPr>
          <a:xfrm>
            <a:off x="2895600" y="533400"/>
            <a:ext cx="5867400" cy="5941671"/>
          </a:xfrm>
          <a:prstGeom prst="rect">
            <a:avLst/>
          </a:prstGeom>
        </p:spPr>
      </p:pic>
      <p:sp>
        <p:nvSpPr>
          <p:cNvPr id="3" name="TextBox 2"/>
          <p:cNvSpPr txBox="1"/>
          <p:nvPr/>
        </p:nvSpPr>
        <p:spPr>
          <a:xfrm>
            <a:off x="152400" y="1143001"/>
            <a:ext cx="2209800" cy="1754326"/>
          </a:xfrm>
          <a:prstGeom prst="rect">
            <a:avLst/>
          </a:prstGeom>
          <a:noFill/>
        </p:spPr>
        <p:txBody>
          <a:bodyPr wrap="square" rtlCol="0">
            <a:spAutoFit/>
          </a:bodyPr>
          <a:lstStyle/>
          <a:p>
            <a:r>
              <a:rPr lang="en-US" dirty="0">
                <a:solidFill>
                  <a:prstClr val="white">
                    <a:lumMod val="65000"/>
                  </a:prstClr>
                </a:solidFill>
              </a:rPr>
              <a:t>Jung drew many of these Mandala, starting in 1917 when he was treating British POWS </a:t>
            </a:r>
            <a:endParaRPr lang="en-US" dirty="0">
              <a:solidFill>
                <a:prstClr val="white">
                  <a:lumMod val="65000"/>
                </a:prstClr>
              </a:solidFill>
            </a:endParaRPr>
          </a:p>
        </p:txBody>
      </p:sp>
    </p:spTree>
    <p:extLst>
      <p:ext uri="{BB962C8B-B14F-4D97-AF65-F5344CB8AC3E}">
        <p14:creationId xmlns:p14="http://schemas.microsoft.com/office/powerpoint/2010/main" val="249356019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effectLst/>
      </p:bgPr>
    </p:bg>
    <p:spTree>
      <p:nvGrpSpPr>
        <p:cNvPr id="1" name=""/>
        <p:cNvGrpSpPr/>
        <p:nvPr/>
      </p:nvGrpSpPr>
      <p:grpSpPr>
        <a:xfrm>
          <a:off x="0" y="0"/>
          <a:ext cx="0" cy="0"/>
          <a:chOff x="0" y="0"/>
          <a:chExt cx="0" cy="0"/>
        </a:xfrm>
      </p:grpSpPr>
      <p:pic>
        <p:nvPicPr>
          <p:cNvPr id="4" name="Content Placeholder 5" descr="jung starburst and man.jpeg"/>
          <p:cNvPicPr>
            <a:picLocks noChangeAspect="1"/>
          </p:cNvPicPr>
          <p:nvPr/>
        </p:nvPicPr>
        <p:blipFill>
          <a:blip r:embed="rId2" cstate="print"/>
          <a:srcRect l="4948" t="3692" r="4948" b="3692"/>
          <a:stretch>
            <a:fillRect/>
          </a:stretch>
        </p:blipFill>
        <p:spPr>
          <a:xfrm>
            <a:off x="2606675" y="144799"/>
            <a:ext cx="4763854" cy="6560801"/>
          </a:xfrm>
          <a:prstGeom prst="rect">
            <a:avLst/>
          </a:prstGeom>
        </p:spPr>
      </p:pic>
      <p:sp>
        <p:nvSpPr>
          <p:cNvPr id="3" name="TextBox 2"/>
          <p:cNvSpPr txBox="1"/>
          <p:nvPr/>
        </p:nvSpPr>
        <p:spPr>
          <a:xfrm>
            <a:off x="76200" y="914400"/>
            <a:ext cx="2514600" cy="646331"/>
          </a:xfrm>
          <a:prstGeom prst="rect">
            <a:avLst/>
          </a:prstGeom>
          <a:noFill/>
        </p:spPr>
        <p:txBody>
          <a:bodyPr wrap="square" rtlCol="0">
            <a:spAutoFit/>
          </a:bodyPr>
          <a:lstStyle/>
          <a:p>
            <a:r>
              <a:rPr lang="en-US" dirty="0">
                <a:solidFill>
                  <a:prstClr val="black"/>
                </a:solidFill>
              </a:rPr>
              <a:t>A dragon</a:t>
            </a:r>
          </a:p>
          <a:p>
            <a:r>
              <a:rPr lang="en-US" dirty="0">
                <a:solidFill>
                  <a:prstClr val="black"/>
                </a:solidFill>
              </a:rPr>
              <a:t>A burst of light</a:t>
            </a:r>
            <a:endParaRPr lang="en-US" dirty="0">
              <a:solidFill>
                <a:prstClr val="black"/>
              </a:solidFill>
            </a:endParaRPr>
          </a:p>
        </p:txBody>
      </p:sp>
    </p:spTree>
    <p:extLst>
      <p:ext uri="{BB962C8B-B14F-4D97-AF65-F5344CB8AC3E}">
        <p14:creationId xmlns:p14="http://schemas.microsoft.com/office/powerpoint/2010/main" val="322076151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 name="Content Placeholder 3" descr="red-book-4 snake and tree.jpg"/>
          <p:cNvPicPr>
            <a:picLocks noGrp="1" noChangeAspect="1"/>
          </p:cNvPicPr>
          <p:nvPr>
            <p:ph idx="4294967295"/>
          </p:nvPr>
        </p:nvPicPr>
        <p:blipFill>
          <a:blip r:embed="rId3" cstate="print"/>
          <a:stretch>
            <a:fillRect/>
          </a:stretch>
        </p:blipFill>
        <p:spPr>
          <a:xfrm>
            <a:off x="2626307" y="228600"/>
            <a:ext cx="4688893" cy="6477000"/>
          </a:xfrm>
        </p:spPr>
      </p:pic>
      <p:sp>
        <p:nvSpPr>
          <p:cNvPr id="3" name="TextBox 2"/>
          <p:cNvSpPr txBox="1"/>
          <p:nvPr/>
        </p:nvSpPr>
        <p:spPr>
          <a:xfrm>
            <a:off x="152400" y="1676400"/>
            <a:ext cx="2209800" cy="2308324"/>
          </a:xfrm>
          <a:prstGeom prst="rect">
            <a:avLst/>
          </a:prstGeom>
          <a:noFill/>
        </p:spPr>
        <p:txBody>
          <a:bodyPr wrap="square" rtlCol="0">
            <a:spAutoFit/>
          </a:bodyPr>
          <a:lstStyle/>
          <a:p>
            <a:r>
              <a:rPr lang="en-US" dirty="0">
                <a:solidFill>
                  <a:prstClr val="white">
                    <a:lumMod val="75000"/>
                  </a:prstClr>
                </a:solidFill>
              </a:rPr>
              <a:t>A flame coming from a serpent’s mouth- a forked tongue, or is it a tree of life? Above ground, or below? Is the snake an erupting volcano?</a:t>
            </a:r>
            <a:endParaRPr lang="en-US" dirty="0">
              <a:solidFill>
                <a:prstClr val="white">
                  <a:lumMod val="75000"/>
                </a:prstClr>
              </a:solidFill>
            </a:endParaRPr>
          </a:p>
        </p:txBody>
      </p:sp>
    </p:spTree>
    <p:extLst>
      <p:ext uri="{BB962C8B-B14F-4D97-AF65-F5344CB8AC3E}">
        <p14:creationId xmlns:p14="http://schemas.microsoft.com/office/powerpoint/2010/main" val="145777331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 name="Content Placeholder 3" descr="jungimages.jpeg"/>
          <p:cNvPicPr>
            <a:picLocks noGrp="1" noChangeAspect="1"/>
          </p:cNvPicPr>
          <p:nvPr>
            <p:ph idx="4294967295"/>
          </p:nvPr>
        </p:nvPicPr>
        <p:blipFill>
          <a:blip r:embed="rId3" cstate="print"/>
          <a:srcRect l="19592" t="14942" r="14694" b="14942"/>
          <a:stretch>
            <a:fillRect/>
          </a:stretch>
        </p:blipFill>
        <p:spPr>
          <a:xfrm>
            <a:off x="2209800" y="381000"/>
            <a:ext cx="4521416" cy="6324600"/>
          </a:xfrm>
        </p:spPr>
      </p:pic>
      <p:sp>
        <p:nvSpPr>
          <p:cNvPr id="3" name="TextBox 2"/>
          <p:cNvSpPr txBox="1"/>
          <p:nvPr/>
        </p:nvSpPr>
        <p:spPr>
          <a:xfrm>
            <a:off x="76200" y="1371600"/>
            <a:ext cx="1752600" cy="1200329"/>
          </a:xfrm>
          <a:prstGeom prst="rect">
            <a:avLst/>
          </a:prstGeom>
          <a:noFill/>
        </p:spPr>
        <p:txBody>
          <a:bodyPr wrap="square" rtlCol="0">
            <a:spAutoFit/>
          </a:bodyPr>
          <a:lstStyle/>
          <a:p>
            <a:r>
              <a:rPr lang="en-US" dirty="0">
                <a:solidFill>
                  <a:prstClr val="white">
                    <a:lumMod val="65000"/>
                  </a:prstClr>
                </a:solidFill>
              </a:rPr>
              <a:t>A genie rises from out of a -?</a:t>
            </a:r>
          </a:p>
          <a:p>
            <a:r>
              <a:rPr lang="en-US" dirty="0">
                <a:solidFill>
                  <a:prstClr val="white">
                    <a:lumMod val="65000"/>
                  </a:prstClr>
                </a:solidFill>
              </a:rPr>
              <a:t>Or is it a legendary bird?</a:t>
            </a:r>
            <a:endParaRPr lang="en-US" dirty="0">
              <a:solidFill>
                <a:prstClr val="white">
                  <a:lumMod val="65000"/>
                </a:prstClr>
              </a:solidFill>
            </a:endParaRPr>
          </a:p>
        </p:txBody>
      </p:sp>
    </p:spTree>
    <p:extLst>
      <p:ext uri="{BB962C8B-B14F-4D97-AF65-F5344CB8AC3E}">
        <p14:creationId xmlns:p14="http://schemas.microsoft.com/office/powerpoint/2010/main" val="245005472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jung egg shaped images.jpeg"/>
          <p:cNvPicPr>
            <a:picLocks noChangeAspect="1"/>
          </p:cNvPicPr>
          <p:nvPr/>
        </p:nvPicPr>
        <p:blipFill>
          <a:blip r:embed="rId2" cstate="print"/>
          <a:stretch>
            <a:fillRect/>
          </a:stretch>
        </p:blipFill>
        <p:spPr>
          <a:xfrm>
            <a:off x="1447800" y="76200"/>
            <a:ext cx="5715000" cy="6676659"/>
          </a:xfrm>
          <a:prstGeom prst="rect">
            <a:avLst/>
          </a:prstGeom>
        </p:spPr>
      </p:pic>
    </p:spTree>
    <p:extLst>
      <p:ext uri="{BB962C8B-B14F-4D97-AF65-F5344CB8AC3E}">
        <p14:creationId xmlns:p14="http://schemas.microsoft.com/office/powerpoint/2010/main" val="44802312"/>
      </p:ext>
    </p:extLst>
  </p:cSld>
  <p:clrMapOvr>
    <a:masterClrMapping/>
  </p:clrMapOvr>
  <p:transition advTm="8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descr="carljungpicture, untilted 1917.jpg"/>
          <p:cNvPicPr>
            <a:picLocks noChangeAspect="1"/>
          </p:cNvPicPr>
          <p:nvPr/>
        </p:nvPicPr>
        <p:blipFill>
          <a:blip r:embed="rId2" cstate="print"/>
          <a:stretch>
            <a:fillRect/>
          </a:stretch>
        </p:blipFill>
        <p:spPr>
          <a:xfrm>
            <a:off x="1523999" y="0"/>
            <a:ext cx="6274341" cy="6858000"/>
          </a:xfrm>
          <a:prstGeom prst="rect">
            <a:avLst/>
          </a:prstGeom>
        </p:spPr>
      </p:pic>
    </p:spTree>
    <p:extLst>
      <p:ext uri="{BB962C8B-B14F-4D97-AF65-F5344CB8AC3E}">
        <p14:creationId xmlns:p14="http://schemas.microsoft.com/office/powerpoint/2010/main" val="390059856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dBook4 image -780x1024.jpg"/>
          <p:cNvPicPr>
            <a:picLocks noChangeAspect="1"/>
          </p:cNvPicPr>
          <p:nvPr/>
        </p:nvPicPr>
        <p:blipFill>
          <a:blip r:embed="rId2" cstate="print"/>
          <a:srcRect l="15385" t="16406" r="20000" b="16406"/>
          <a:stretch>
            <a:fillRect/>
          </a:stretch>
        </p:blipFill>
        <p:spPr>
          <a:xfrm>
            <a:off x="2133600" y="0"/>
            <a:ext cx="5003492" cy="6830462"/>
          </a:xfrm>
          <a:prstGeom prst="rect">
            <a:avLst/>
          </a:prstGeom>
        </p:spPr>
      </p:pic>
    </p:spTree>
    <p:extLst>
      <p:ext uri="{BB962C8B-B14F-4D97-AF65-F5344CB8AC3E}">
        <p14:creationId xmlns:p14="http://schemas.microsoft.com/office/powerpoint/2010/main" val="323199456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676400"/>
            <a:ext cx="7406640" cy="1472184"/>
          </a:xfrm>
        </p:spPr>
        <p:txBody>
          <a:bodyPr>
            <a:normAutofit fontScale="90000"/>
          </a:bodyPr>
          <a:lstStyle/>
          <a:p>
            <a:r>
              <a:rPr lang="en-US" dirty="0" smtClean="0">
                <a:solidFill>
                  <a:srgbClr val="7030A0"/>
                </a:solidFill>
                <a:effectLst>
                  <a:outerShdw blurRad="38100" dist="38100" dir="2700000" algn="tl">
                    <a:srgbClr val="000000">
                      <a:alpha val="43137"/>
                    </a:srgbClr>
                  </a:outerShdw>
                </a:effectLst>
              </a:rPr>
              <a:t>Fantasy</a:t>
            </a:r>
            <a:br>
              <a:rPr lang="en-US" dirty="0" smtClean="0">
                <a:solidFill>
                  <a:srgbClr val="7030A0"/>
                </a:solidFill>
                <a:effectLst>
                  <a:outerShdw blurRad="38100" dist="38100" dir="2700000" algn="tl">
                    <a:srgbClr val="000000">
                      <a:alpha val="43137"/>
                    </a:srgbClr>
                  </a:outerShdw>
                </a:effectLst>
              </a:rPr>
            </a:br>
            <a:r>
              <a:rPr lang="en-US" dirty="0" smtClean="0">
                <a:solidFill>
                  <a:srgbClr val="7030A0"/>
                </a:solidFill>
                <a:effectLst>
                  <a:outerShdw blurRad="38100" dist="38100" dir="2700000" algn="tl">
                    <a:srgbClr val="000000">
                      <a:alpha val="43137"/>
                    </a:srgbClr>
                  </a:outerShdw>
                </a:effectLst>
              </a:rPr>
              <a:t>Visions</a:t>
            </a:r>
            <a:br>
              <a:rPr lang="en-US" dirty="0" smtClean="0">
                <a:solidFill>
                  <a:srgbClr val="7030A0"/>
                </a:solidFill>
                <a:effectLst>
                  <a:outerShdw blurRad="38100" dist="38100" dir="2700000" algn="tl">
                    <a:srgbClr val="000000">
                      <a:alpha val="43137"/>
                    </a:srgbClr>
                  </a:outerShdw>
                </a:effectLst>
              </a:rPr>
            </a:br>
            <a:r>
              <a:rPr lang="en-US" dirty="0" smtClean="0">
                <a:solidFill>
                  <a:srgbClr val="7030A0"/>
                </a:solidFill>
                <a:effectLst>
                  <a:outerShdw blurRad="38100" dist="38100" dir="2700000" algn="tl">
                    <a:srgbClr val="000000">
                      <a:alpha val="43137"/>
                    </a:srgbClr>
                  </a:outerShdw>
                </a:effectLst>
              </a:rPr>
              <a:t>Hallucinations</a:t>
            </a:r>
            <a:endParaRPr lang="en-US" dirty="0">
              <a:solidFill>
                <a:srgbClr val="7030A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12420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43000" y="5699752"/>
            <a:ext cx="9753600" cy="1200329"/>
          </a:xfrm>
          <a:prstGeom prst="rect">
            <a:avLst/>
          </a:prstGeom>
          <a:noFill/>
        </p:spPr>
        <p:txBody>
          <a:bodyPr wrap="square" rtlCol="0">
            <a:spAutoFit/>
          </a:bodyPr>
          <a:lstStyle/>
          <a:p>
            <a:r>
              <a:rPr lang="en-US" dirty="0">
                <a:solidFill>
                  <a:prstClr val="black"/>
                </a:solidFill>
              </a:rPr>
              <a:t>Shutter Islandhttp://</a:t>
            </a:r>
            <a:r>
              <a:rPr lang="en-US" dirty="0">
                <a:solidFill>
                  <a:prstClr val="black"/>
                </a:solidFill>
              </a:rPr>
              <a:t>www.youtube.com/watch?v=V0eG0O9qNB4</a:t>
            </a:r>
          </a:p>
          <a:p>
            <a:endParaRPr lang="en-US" dirty="0">
              <a:solidFill>
                <a:prstClr val="black"/>
              </a:solidFill>
            </a:endParaRPr>
          </a:p>
          <a:p>
            <a:r>
              <a:rPr lang="en-US" dirty="0">
                <a:solidFill>
                  <a:prstClr val="black"/>
                </a:solidFill>
                <a:hlinkClick r:id="rId3"/>
              </a:rPr>
              <a:t>http</a:t>
            </a:r>
            <a:r>
              <a:rPr lang="en-US" dirty="0">
                <a:solidFill>
                  <a:prstClr val="black"/>
                </a:solidFill>
                <a:hlinkClick r:id="rId3"/>
              </a:rPr>
              <a:t>://</a:t>
            </a:r>
            <a:r>
              <a:rPr lang="en-US" dirty="0">
                <a:solidFill>
                  <a:prstClr val="black"/>
                </a:solidFill>
                <a:hlinkClick r:id="rId3"/>
              </a:rPr>
              <a:t>www.youtube.com/watch?v=TongJJMgBeY</a:t>
            </a:r>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6365078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13500000" scaled="1"/>
        </a:gradFill>
        <a:effectLst/>
      </p:bgPr>
    </p:bg>
    <p:spTree>
      <p:nvGrpSpPr>
        <p:cNvPr id="1" name=""/>
        <p:cNvGrpSpPr/>
        <p:nvPr/>
      </p:nvGrpSpPr>
      <p:grpSpPr>
        <a:xfrm>
          <a:off x="0" y="0"/>
          <a:ext cx="0" cy="0"/>
          <a:chOff x="0" y="0"/>
          <a:chExt cx="0" cy="0"/>
        </a:xfrm>
      </p:grpSpPr>
      <p:pic>
        <p:nvPicPr>
          <p:cNvPr id="4" name="Content Placeholder 3" descr="JungRedBook boat on a sea.jpg"/>
          <p:cNvPicPr>
            <a:picLocks noGrp="1" noChangeAspect="1"/>
          </p:cNvPicPr>
          <p:nvPr>
            <p:ph idx="4294967295"/>
          </p:nvPr>
        </p:nvPicPr>
        <p:blipFill>
          <a:blip r:embed="rId2" cstate="print"/>
          <a:stretch>
            <a:fillRect/>
          </a:stretch>
        </p:blipFill>
        <p:spPr>
          <a:xfrm>
            <a:off x="762000" y="762000"/>
            <a:ext cx="7467600" cy="5599113"/>
          </a:xfrm>
        </p:spPr>
      </p:pic>
    </p:spTree>
    <p:extLst>
      <p:ext uri="{BB962C8B-B14F-4D97-AF65-F5344CB8AC3E}">
        <p14:creationId xmlns:p14="http://schemas.microsoft.com/office/powerpoint/2010/main" val="270076849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1828800" cy="1048512"/>
          </a:xfrm>
        </p:spPr>
        <p:txBody>
          <a:bodyPr>
            <a:normAutofit/>
          </a:bodyPr>
          <a:lstStyle/>
          <a:p>
            <a:r>
              <a:rPr lang="en-US" sz="2400" dirty="0" smtClean="0">
                <a:solidFill>
                  <a:schemeClr val="bg1">
                    <a:lumMod val="95000"/>
                  </a:schemeClr>
                </a:solidFill>
              </a:rPr>
              <a:t>Carl Jung’s Red Book </a:t>
            </a:r>
            <a:endParaRPr lang="en-US" sz="2400" dirty="0">
              <a:solidFill>
                <a:schemeClr val="bg1">
                  <a:lumMod val="95000"/>
                </a:schemeClr>
              </a:solidFill>
            </a:endParaRPr>
          </a:p>
        </p:txBody>
      </p:sp>
      <p:pic>
        <p:nvPicPr>
          <p:cNvPr id="4" name="Content Placeholder 3" descr="jung_illustration tree.jpg"/>
          <p:cNvPicPr>
            <a:picLocks noGrp="1" noChangeAspect="1"/>
          </p:cNvPicPr>
          <p:nvPr>
            <p:ph idx="1"/>
          </p:nvPr>
        </p:nvPicPr>
        <p:blipFill>
          <a:blip r:embed="rId2" cstate="print"/>
          <a:stretch>
            <a:fillRect/>
          </a:stretch>
        </p:blipFill>
        <p:spPr>
          <a:xfrm>
            <a:off x="2825750" y="501342"/>
            <a:ext cx="4489450" cy="6051858"/>
          </a:xfrm>
        </p:spPr>
      </p:pic>
    </p:spTree>
    <p:extLst>
      <p:ext uri="{BB962C8B-B14F-4D97-AF65-F5344CB8AC3E}">
        <p14:creationId xmlns:p14="http://schemas.microsoft.com/office/powerpoint/2010/main" val="305370727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5000">
              <a:srgbClr val="000082"/>
            </a:gs>
            <a:gs pos="30000">
              <a:srgbClr val="66008F"/>
            </a:gs>
            <a:gs pos="64999">
              <a:srgbClr val="BA0066"/>
            </a:gs>
            <a:gs pos="89999">
              <a:srgbClr val="FF0000"/>
            </a:gs>
            <a:gs pos="100000">
              <a:srgbClr val="FF8200"/>
            </a:gs>
          </a:gsLst>
          <a:lin ang="4200000" scaled="0"/>
          <a:tileRect/>
        </a:gradFill>
        <a:effectLst/>
      </p:bgPr>
    </p:bg>
    <p:spTree>
      <p:nvGrpSpPr>
        <p:cNvPr id="1" name=""/>
        <p:cNvGrpSpPr/>
        <p:nvPr/>
      </p:nvGrpSpPr>
      <p:grpSpPr>
        <a:xfrm>
          <a:off x="0" y="0"/>
          <a:ext cx="0" cy="0"/>
          <a:chOff x="0" y="0"/>
          <a:chExt cx="0" cy="0"/>
        </a:xfrm>
      </p:grpSpPr>
      <p:pic>
        <p:nvPicPr>
          <p:cNvPr id="2" name="Picture 1" descr="ED-AL497_redbook europe in blood.jpg"/>
          <p:cNvPicPr>
            <a:picLocks noChangeAspect="1"/>
          </p:cNvPicPr>
          <p:nvPr/>
        </p:nvPicPr>
        <p:blipFill>
          <a:blip r:embed="rId2" cstate="print"/>
          <a:stretch>
            <a:fillRect/>
          </a:stretch>
        </p:blipFill>
        <p:spPr>
          <a:xfrm>
            <a:off x="4354617" y="152400"/>
            <a:ext cx="4408383" cy="6629400"/>
          </a:xfrm>
          <a:prstGeom prst="rect">
            <a:avLst/>
          </a:prstGeom>
        </p:spPr>
      </p:pic>
      <p:sp>
        <p:nvSpPr>
          <p:cNvPr id="3" name="TextBox 2"/>
          <p:cNvSpPr txBox="1"/>
          <p:nvPr/>
        </p:nvSpPr>
        <p:spPr>
          <a:xfrm>
            <a:off x="228600" y="609600"/>
            <a:ext cx="3276600" cy="2862322"/>
          </a:xfrm>
          <a:prstGeom prst="rect">
            <a:avLst/>
          </a:prstGeom>
          <a:noFill/>
        </p:spPr>
        <p:txBody>
          <a:bodyPr wrap="square" rtlCol="0">
            <a:spAutoFit/>
          </a:bodyPr>
          <a:lstStyle/>
          <a:p>
            <a:r>
              <a:rPr lang="en-US" dirty="0">
                <a:solidFill>
                  <a:srgbClr val="D1A7FF"/>
                </a:solidFill>
              </a:rPr>
              <a:t>Carl Jung's first vision (awake):</a:t>
            </a:r>
          </a:p>
          <a:p>
            <a:r>
              <a:rPr lang="en-US" dirty="0">
                <a:solidFill>
                  <a:srgbClr val="D1A7FF"/>
                </a:solidFill>
              </a:rPr>
              <a:t>  “Europe covered in blood”</a:t>
            </a:r>
          </a:p>
          <a:p>
            <a:endParaRPr lang="en-US" dirty="0">
              <a:solidFill>
                <a:srgbClr val="D1A7FF"/>
              </a:solidFill>
            </a:endParaRPr>
          </a:p>
          <a:p>
            <a:r>
              <a:rPr lang="en-US" dirty="0">
                <a:solidFill>
                  <a:srgbClr val="D1A7FF"/>
                </a:solidFill>
              </a:rPr>
              <a:t>Foretelling of  a machinated and bloody WWI. </a:t>
            </a:r>
          </a:p>
          <a:p>
            <a:endParaRPr lang="en-US" dirty="0">
              <a:solidFill>
                <a:srgbClr val="D1A7FF"/>
              </a:solidFill>
            </a:endParaRPr>
          </a:p>
          <a:p>
            <a:r>
              <a:rPr lang="en-US" dirty="0">
                <a:solidFill>
                  <a:srgbClr val="D1A7FF"/>
                </a:solidFill>
              </a:rPr>
              <a:t>Note the ship coming to their assistance from across the Atlantic</a:t>
            </a:r>
          </a:p>
          <a:p>
            <a:endParaRPr lang="en-US" dirty="0">
              <a:solidFill>
                <a:prstClr val="black"/>
              </a:solidFill>
            </a:endParaRPr>
          </a:p>
        </p:txBody>
      </p:sp>
      <p:sp>
        <p:nvSpPr>
          <p:cNvPr id="4" name="TextBox 3"/>
          <p:cNvSpPr txBox="1"/>
          <p:nvPr/>
        </p:nvSpPr>
        <p:spPr>
          <a:xfrm>
            <a:off x="228600" y="3581400"/>
            <a:ext cx="3352800" cy="3046988"/>
          </a:xfrm>
          <a:prstGeom prst="rect">
            <a:avLst/>
          </a:prstGeom>
          <a:noFill/>
        </p:spPr>
        <p:txBody>
          <a:bodyPr wrap="square" rtlCol="0">
            <a:spAutoFit/>
          </a:bodyPr>
          <a:lstStyle/>
          <a:p>
            <a:r>
              <a:rPr lang="en-US" sz="1200" dirty="0">
                <a:solidFill>
                  <a:prstClr val="black"/>
                </a:solidFill>
              </a:rPr>
              <a:t>In the midst of  a very successful  career. ..”so profound it eventually caused the father of analytical psychology to undergo a series of waking fantasies. Traveling from Zurich to Schaffhausen, Switzerland, in October 1913, Jung was roused by a troubling vision of "European-wide destruction." In place of the normally serene fields and trees, one of the era's pre-eminent thinkers saw the landscape submerged by a river of blood carrying forth not only detritus but also dead bodies. When that vision resurfaced a few weeks later—on the same journey—added to the mix was a voice telling him to "look clearly; all this would become real." World War I broke out the following summer.</a:t>
            </a:r>
            <a:endParaRPr lang="en-US" sz="1200" dirty="0">
              <a:solidFill>
                <a:prstClr val="black"/>
              </a:solidFill>
            </a:endParaRPr>
          </a:p>
        </p:txBody>
      </p:sp>
    </p:spTree>
    <p:extLst>
      <p:ext uri="{BB962C8B-B14F-4D97-AF65-F5344CB8AC3E}">
        <p14:creationId xmlns:p14="http://schemas.microsoft.com/office/powerpoint/2010/main" val="3351898888"/>
      </p:ext>
    </p:extLst>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006" t="-11842" r="26736" b="52632"/>
          <a:stretch/>
        </p:blipFill>
        <p:spPr>
          <a:xfrm>
            <a:off x="1186543" y="1219200"/>
            <a:ext cx="3008045" cy="1714500"/>
          </a:xfrm>
          <a:prstGeom prst="rect">
            <a:avLst/>
          </a:prstGeom>
        </p:spPr>
      </p:pic>
      <p:sp>
        <p:nvSpPr>
          <p:cNvPr id="4" name="Title 3"/>
          <p:cNvSpPr>
            <a:spLocks noGrp="1"/>
          </p:cNvSpPr>
          <p:nvPr>
            <p:ph type="title"/>
          </p:nvPr>
        </p:nvSpPr>
        <p:spPr>
          <a:xfrm>
            <a:off x="1219200" y="152400"/>
            <a:ext cx="7498080" cy="1143000"/>
          </a:xfrm>
        </p:spPr>
        <p:txBody>
          <a:bodyPr/>
          <a:lstStyle/>
          <a:p>
            <a:r>
              <a:rPr lang="en-US" b="1" dirty="0">
                <a:solidFill>
                  <a:srgbClr val="002060"/>
                </a:solidFill>
              </a:rPr>
              <a:t>V</a:t>
            </a:r>
            <a:r>
              <a:rPr lang="en-US" b="1" dirty="0" smtClean="0">
                <a:solidFill>
                  <a:srgbClr val="002060"/>
                </a:solidFill>
              </a:rPr>
              <a:t>isions</a:t>
            </a:r>
            <a:endParaRPr lang="en-US" b="1" dirty="0">
              <a:solidFill>
                <a:srgbClr val="002060"/>
              </a:solidFill>
            </a:endParaRPr>
          </a:p>
        </p:txBody>
      </p:sp>
      <p:sp>
        <p:nvSpPr>
          <p:cNvPr id="5" name="Rectangle 4"/>
          <p:cNvSpPr/>
          <p:nvPr/>
        </p:nvSpPr>
        <p:spPr>
          <a:xfrm>
            <a:off x="1155002" y="4572000"/>
            <a:ext cx="2671549" cy="1754326"/>
          </a:xfrm>
          <a:prstGeom prst="rect">
            <a:avLst/>
          </a:prstGeom>
        </p:spPr>
        <p:txBody>
          <a:bodyPr wrap="square">
            <a:spAutoFit/>
          </a:bodyPr>
          <a:lstStyle/>
          <a:p>
            <a:r>
              <a:rPr lang="en-US" dirty="0">
                <a:solidFill>
                  <a:prstClr val="black"/>
                </a:solidFill>
              </a:rPr>
              <a:t>Eli Stone </a:t>
            </a:r>
            <a:r>
              <a:rPr lang="en-US" dirty="0">
                <a:solidFill>
                  <a:prstClr val="black"/>
                </a:solidFill>
                <a:hlinkClick r:id="rId3"/>
              </a:rPr>
              <a:t>http</a:t>
            </a:r>
            <a:r>
              <a:rPr lang="en-US" dirty="0">
                <a:solidFill>
                  <a:prstClr val="black"/>
                </a:solidFill>
                <a:hlinkClick r:id="rId3"/>
              </a:rPr>
              <a:t>://</a:t>
            </a:r>
            <a:r>
              <a:rPr lang="en-US" dirty="0">
                <a:solidFill>
                  <a:prstClr val="black"/>
                </a:solidFill>
                <a:hlinkClick r:id="rId3"/>
              </a:rPr>
              <a:t>www.youtube.com/watch?v=08tPHCdha34&amp;feature=related</a:t>
            </a:r>
            <a:endParaRPr lang="en-US" dirty="0">
              <a:solidFill>
                <a:prstClr val="black"/>
              </a:solidFill>
            </a:endParaRPr>
          </a:p>
          <a:p>
            <a:endParaRPr lang="en-US" dirty="0">
              <a:solidFill>
                <a:prstClr val="black"/>
              </a:solidFill>
            </a:endParaRPr>
          </a:p>
          <a:p>
            <a:endParaRPr lang="en-US" dirty="0">
              <a:solidFill>
                <a:prstClr val="black"/>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52400"/>
            <a:ext cx="4281574" cy="643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a:stretch>
            <a:fillRect/>
          </a:stretch>
        </p:blipFill>
        <p:spPr>
          <a:xfrm>
            <a:off x="1922800" y="2351314"/>
            <a:ext cx="2314575" cy="1971675"/>
          </a:xfrm>
          <a:prstGeom prst="rect">
            <a:avLst/>
          </a:prstGeom>
        </p:spPr>
      </p:pic>
    </p:spTree>
    <p:extLst>
      <p:ext uri="{BB962C8B-B14F-4D97-AF65-F5344CB8AC3E}">
        <p14:creationId xmlns:p14="http://schemas.microsoft.com/office/powerpoint/2010/main" val="4114744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9A9FD"/>
        </a:solidFill>
        <a:effectLst/>
      </p:bgPr>
    </p:bg>
    <p:spTree>
      <p:nvGrpSpPr>
        <p:cNvPr id="1" name=""/>
        <p:cNvGrpSpPr/>
        <p:nvPr/>
      </p:nvGrpSpPr>
      <p:grpSpPr>
        <a:xfrm>
          <a:off x="0" y="0"/>
          <a:ext cx="0" cy="0"/>
          <a:chOff x="0" y="0"/>
          <a:chExt cx="0" cy="0"/>
        </a:xfrm>
      </p:grpSpPr>
      <p:pic>
        <p:nvPicPr>
          <p:cNvPr id="2" name="Picture 1" descr="atom and archetype.jpg"/>
          <p:cNvPicPr>
            <a:picLocks noChangeAspect="1"/>
          </p:cNvPicPr>
          <p:nvPr/>
        </p:nvPicPr>
        <p:blipFill>
          <a:blip r:embed="rId2" cstate="print"/>
          <a:srcRect l="16800" t="2400" r="16800" b="2400"/>
          <a:stretch>
            <a:fillRect/>
          </a:stretch>
        </p:blipFill>
        <p:spPr>
          <a:xfrm>
            <a:off x="152400" y="1993512"/>
            <a:ext cx="2489364" cy="3569088"/>
          </a:xfrm>
          <a:prstGeom prst="rect">
            <a:avLst/>
          </a:prstGeom>
        </p:spPr>
      </p:pic>
      <p:sp>
        <p:nvSpPr>
          <p:cNvPr id="4" name="TextBox 3"/>
          <p:cNvSpPr txBox="1"/>
          <p:nvPr/>
        </p:nvSpPr>
        <p:spPr>
          <a:xfrm>
            <a:off x="3048000" y="363915"/>
            <a:ext cx="5867400" cy="6247864"/>
          </a:xfrm>
          <a:prstGeom prst="rect">
            <a:avLst/>
          </a:prstGeom>
          <a:noFill/>
          <a:ln w="19050" cmpd="thickThin">
            <a:solidFill>
              <a:srgbClr val="002060"/>
            </a:solidFill>
          </a:ln>
        </p:spPr>
        <p:txBody>
          <a:bodyPr wrap="square" rtlCol="0">
            <a:spAutoFit/>
          </a:bodyPr>
          <a:lstStyle/>
          <a:p>
            <a:endParaRPr lang="en-US" sz="1600" dirty="0">
              <a:solidFill>
                <a:prstClr val="black"/>
              </a:solidFill>
            </a:endParaRPr>
          </a:p>
          <a:p>
            <a:r>
              <a:rPr lang="en-US" sz="1600" dirty="0">
                <a:solidFill>
                  <a:srgbClr val="7030A0"/>
                </a:solidFill>
              </a:rPr>
              <a:t>In 1932, Wolfgang Pauli was a world-renowned physicist and had already done the work that would win him the 1945 Nobel Prize. He was also in pain. His mother had poisoned herself after his father's involvement in an affair. Emerging from a brief marriage with a cabaret performer, Pauli drank heavily, quarreled frequently and sometimes publicly, and was disturbed by powerful dreams. He turned for help to C. G. Jung, setting a standing appointment for Mondays at noon. Thus bloomed an extraordinary intellectual conjunction not just between a physicist and a psychologist but between physics and psychology. Eighty letters, written over twenty-six years, record that friendship. This artful translation presents them in English for the first time. Though Jung never analyzed Pauli formally, he interpreted more than 400 of his dreams--work that bore fruit later in </a:t>
            </a:r>
            <a:r>
              <a:rPr lang="en-US" sz="1600" i="1" dirty="0">
                <a:solidFill>
                  <a:srgbClr val="7030A0"/>
                </a:solidFill>
              </a:rPr>
              <a:t>Psychology and Alchemy</a:t>
            </a:r>
            <a:r>
              <a:rPr lang="en-US" sz="1600" dirty="0">
                <a:solidFill>
                  <a:srgbClr val="7030A0"/>
                </a:solidFill>
              </a:rPr>
              <a:t> and </a:t>
            </a:r>
            <a:r>
              <a:rPr lang="en-US" sz="1600" i="1" dirty="0">
                <a:solidFill>
                  <a:srgbClr val="7030A0"/>
                </a:solidFill>
              </a:rPr>
              <a:t>The Analysis of Dreams</a:t>
            </a:r>
            <a:r>
              <a:rPr lang="en-US" sz="1600" dirty="0">
                <a:solidFill>
                  <a:srgbClr val="7030A0"/>
                </a:solidFill>
              </a:rPr>
              <a:t>. As their acquaintance developed, Jung and Pauli exchanged views on the content of their work and the ideas of the day. They discussed the nature of dreams and their relation to reality, finding surprising common ground between depth psychology and quantum physics. Their collaboration resulted in the combined publication of Jung's treatise on synchronicity and Pauli's essay on archetypal ideas influencing </a:t>
            </a:r>
            <a:r>
              <a:rPr lang="en-US" sz="1600" dirty="0" err="1">
                <a:solidFill>
                  <a:srgbClr val="7030A0"/>
                </a:solidFill>
              </a:rPr>
              <a:t>Kepler's</a:t>
            </a:r>
            <a:r>
              <a:rPr lang="en-US" sz="1600" dirty="0">
                <a:solidFill>
                  <a:srgbClr val="7030A0"/>
                </a:solidFill>
              </a:rPr>
              <a:t> writings in </a:t>
            </a:r>
            <a:r>
              <a:rPr lang="en-US" sz="1600" i="1" dirty="0">
                <a:solidFill>
                  <a:srgbClr val="7030A0"/>
                </a:solidFill>
              </a:rPr>
              <a:t>The Interpretation of Nature and the Psyche</a:t>
            </a:r>
            <a:r>
              <a:rPr lang="en-US" sz="1600" dirty="0">
                <a:solidFill>
                  <a:srgbClr val="7030A0"/>
                </a:solidFill>
              </a:rPr>
              <a:t>.  </a:t>
            </a:r>
          </a:p>
          <a:p>
            <a:endParaRPr lang="en-US" sz="1600" dirty="0">
              <a:solidFill>
                <a:prstClr val="black"/>
              </a:solidFill>
            </a:endParaRPr>
          </a:p>
        </p:txBody>
      </p:sp>
      <p:sp>
        <p:nvSpPr>
          <p:cNvPr id="5" name="TextBox 4"/>
          <p:cNvSpPr txBox="1"/>
          <p:nvPr/>
        </p:nvSpPr>
        <p:spPr>
          <a:xfrm flipH="1">
            <a:off x="152400" y="838200"/>
            <a:ext cx="2362200" cy="923330"/>
          </a:xfrm>
          <a:prstGeom prst="rect">
            <a:avLst/>
          </a:prstGeom>
          <a:noFill/>
        </p:spPr>
        <p:txBody>
          <a:bodyPr wrap="square" rtlCol="0">
            <a:spAutoFit/>
          </a:bodyPr>
          <a:lstStyle/>
          <a:p>
            <a:r>
              <a:rPr lang="en-US" dirty="0">
                <a:solidFill>
                  <a:prstClr val="black"/>
                </a:solidFill>
              </a:rPr>
              <a:t>Carl Jung </a:t>
            </a:r>
          </a:p>
          <a:p>
            <a:r>
              <a:rPr lang="en-US" dirty="0">
                <a:solidFill>
                  <a:prstClr val="black"/>
                </a:solidFill>
              </a:rPr>
              <a:t>The Pauli Principle &amp; Quantum Physics</a:t>
            </a:r>
            <a:endParaRPr lang="en-US" dirty="0">
              <a:solidFill>
                <a:prstClr val="black"/>
              </a:solidFill>
            </a:endParaRPr>
          </a:p>
        </p:txBody>
      </p:sp>
      <p:sp>
        <p:nvSpPr>
          <p:cNvPr id="6" name="TextBox 5"/>
          <p:cNvSpPr txBox="1"/>
          <p:nvPr/>
        </p:nvSpPr>
        <p:spPr>
          <a:xfrm>
            <a:off x="76200" y="5791200"/>
            <a:ext cx="2819400" cy="769441"/>
          </a:xfrm>
          <a:prstGeom prst="rect">
            <a:avLst/>
          </a:prstGeom>
          <a:noFill/>
        </p:spPr>
        <p:txBody>
          <a:bodyPr wrap="square" rtlCol="0">
            <a:spAutoFit/>
          </a:bodyPr>
          <a:lstStyle/>
          <a:p>
            <a:r>
              <a:rPr lang="en-US" sz="1100" dirty="0">
                <a:solidFill>
                  <a:prstClr val="black"/>
                </a:solidFill>
              </a:rPr>
              <a:t>Link to Amazon: http://www.amazon.com/gp/product/images/0691012075/ref=dp_image_0?ie=UTF8&amp;n=283155&amp;s=books</a:t>
            </a:r>
            <a:endParaRPr lang="en-US" sz="1100" dirty="0">
              <a:solidFill>
                <a:prstClr val="black"/>
              </a:solidFill>
            </a:endParaRPr>
          </a:p>
        </p:txBody>
      </p:sp>
    </p:spTree>
    <p:extLst>
      <p:ext uri="{BB962C8B-B14F-4D97-AF65-F5344CB8AC3E}">
        <p14:creationId xmlns:p14="http://schemas.microsoft.com/office/powerpoint/2010/main" val="245978350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305800" cy="457200"/>
          </a:xfrm>
        </p:spPr>
        <p:txBody>
          <a:bodyPr>
            <a:noAutofit/>
          </a:bodyPr>
          <a:lstStyle/>
          <a:p>
            <a:pPr algn="ctr"/>
            <a:r>
              <a:rPr lang="en-US" sz="2400" dirty="0" smtClean="0">
                <a:solidFill>
                  <a:schemeClr val="bg1"/>
                </a:solidFill>
              </a:rPr>
              <a:t>The house, as a metaphor</a:t>
            </a:r>
            <a:endParaRPr lang="en-US" sz="2400" dirty="0">
              <a:solidFill>
                <a:schemeClr val="bg1"/>
              </a:solidFill>
            </a:endParaRPr>
          </a:p>
        </p:txBody>
      </p:sp>
      <p:sp>
        <p:nvSpPr>
          <p:cNvPr id="3" name="TextBox 2"/>
          <p:cNvSpPr txBox="1"/>
          <p:nvPr/>
        </p:nvSpPr>
        <p:spPr>
          <a:xfrm>
            <a:off x="381000" y="1143000"/>
            <a:ext cx="8382000" cy="1477328"/>
          </a:xfrm>
          <a:prstGeom prst="rect">
            <a:avLst/>
          </a:prstGeom>
          <a:noFill/>
        </p:spPr>
        <p:txBody>
          <a:bodyPr wrap="square" rtlCol="0">
            <a:spAutoFit/>
          </a:bodyPr>
          <a:lstStyle/>
          <a:p>
            <a:r>
              <a:rPr lang="en-US" dirty="0">
                <a:solidFill>
                  <a:srgbClr val="FFFFCC"/>
                </a:solidFill>
                <a:latin typeface="Times New Roman" pitchFamily="18" charset="0"/>
                <a:cs typeface="Times New Roman" pitchFamily="18" charset="0"/>
              </a:rPr>
              <a:t>Ca</a:t>
            </a:r>
            <a:r>
              <a:rPr lang="en-US" dirty="0">
                <a:solidFill>
                  <a:prstClr val="white"/>
                </a:solidFill>
                <a:latin typeface="Times New Roman" pitchFamily="18" charset="0"/>
                <a:cs typeface="Times New Roman" pitchFamily="18" charset="0"/>
              </a:rPr>
              <a:t>rl Jung’s dream theory evolved from one of his own dreams about his house;  he realized that the house is a metaphor for the person, his personality and his life </a:t>
            </a:r>
          </a:p>
          <a:p>
            <a:r>
              <a:rPr lang="en-US" dirty="0">
                <a:solidFill>
                  <a:prstClr val="white"/>
                </a:solidFill>
                <a:latin typeface="Times New Roman" pitchFamily="18" charset="0"/>
                <a:cs typeface="Times New Roman" pitchFamily="18" charset="0"/>
              </a:rPr>
              <a:t>       -could be used as a framework to analyze dreams</a:t>
            </a:r>
          </a:p>
          <a:p>
            <a:r>
              <a:rPr lang="en-US" dirty="0">
                <a:solidFill>
                  <a:prstClr val="white"/>
                </a:solidFill>
                <a:latin typeface="Times New Roman" pitchFamily="18" charset="0"/>
                <a:cs typeface="Times New Roman" pitchFamily="18" charset="0"/>
              </a:rPr>
              <a:t>       - for ex. the cellar is lowest self; the attic our highest, the living room our social self</a:t>
            </a:r>
          </a:p>
          <a:p>
            <a:r>
              <a:rPr lang="en-US" dirty="0">
                <a:solidFill>
                  <a:prstClr val="white"/>
                </a:solidFill>
                <a:latin typeface="Times New Roman" pitchFamily="18" charset="0"/>
                <a:cs typeface="Times New Roman" pitchFamily="18" charset="0"/>
              </a:rPr>
              <a:t>       -evolved to Analytical Psychology</a:t>
            </a:r>
            <a:endParaRPr lang="en-US" dirty="0">
              <a:solidFill>
                <a:prstClr val="white"/>
              </a:solidFill>
            </a:endParaRPr>
          </a:p>
        </p:txBody>
      </p:sp>
      <p:pic>
        <p:nvPicPr>
          <p:cNvPr id="4" name="Picture 3" descr="magritteh.jpg"/>
          <p:cNvPicPr>
            <a:picLocks noChangeAspect="1"/>
          </p:cNvPicPr>
          <p:nvPr/>
        </p:nvPicPr>
        <p:blipFill>
          <a:blip r:embed="rId2" cstate="print"/>
          <a:stretch>
            <a:fillRect/>
          </a:stretch>
        </p:blipFill>
        <p:spPr>
          <a:xfrm>
            <a:off x="5867400" y="3581400"/>
            <a:ext cx="1902445" cy="2590800"/>
          </a:xfrm>
          <a:prstGeom prst="rect">
            <a:avLst/>
          </a:prstGeom>
        </p:spPr>
      </p:pic>
      <p:pic>
        <p:nvPicPr>
          <p:cNvPr id="6" name="Picture 5" descr="images jung tornado.jpeg"/>
          <p:cNvPicPr>
            <a:picLocks noChangeAspect="1"/>
          </p:cNvPicPr>
          <p:nvPr/>
        </p:nvPicPr>
        <p:blipFill>
          <a:blip r:embed="rId3" cstate="print"/>
          <a:stretch>
            <a:fillRect/>
          </a:stretch>
        </p:blipFill>
        <p:spPr>
          <a:xfrm>
            <a:off x="1371600" y="2743200"/>
            <a:ext cx="2447672" cy="3352800"/>
          </a:xfrm>
          <a:prstGeom prst="rect">
            <a:avLst/>
          </a:prstGeom>
        </p:spPr>
      </p:pic>
      <p:sp>
        <p:nvSpPr>
          <p:cNvPr id="8" name="TextBox 7"/>
          <p:cNvSpPr txBox="1"/>
          <p:nvPr/>
        </p:nvSpPr>
        <p:spPr>
          <a:xfrm>
            <a:off x="228600" y="6172200"/>
            <a:ext cx="3581400" cy="584775"/>
          </a:xfrm>
          <a:prstGeom prst="rect">
            <a:avLst/>
          </a:prstGeom>
          <a:noFill/>
        </p:spPr>
        <p:txBody>
          <a:bodyPr wrap="square" rtlCol="0">
            <a:spAutoFit/>
          </a:bodyPr>
          <a:lstStyle/>
          <a:p>
            <a:r>
              <a:rPr lang="en-US" sz="1600" dirty="0">
                <a:solidFill>
                  <a:srgbClr val="D2D2D2">
                    <a:lumMod val="75000"/>
                  </a:srgbClr>
                </a:solidFill>
              </a:rPr>
              <a:t>A whirlwind forming inside  a room</a:t>
            </a:r>
          </a:p>
          <a:p>
            <a:r>
              <a:rPr lang="en-US" sz="1600" dirty="0">
                <a:solidFill>
                  <a:srgbClr val="D2D2D2">
                    <a:lumMod val="75000"/>
                  </a:srgbClr>
                </a:solidFill>
              </a:rPr>
              <a:t>     &amp; inside Jung’s mind?</a:t>
            </a:r>
            <a:endParaRPr lang="en-US" sz="1600" dirty="0">
              <a:solidFill>
                <a:srgbClr val="D2D2D2">
                  <a:lumMod val="75000"/>
                </a:srgbClr>
              </a:solidFill>
            </a:endParaRPr>
          </a:p>
        </p:txBody>
      </p:sp>
      <p:sp>
        <p:nvSpPr>
          <p:cNvPr id="9" name="TextBox 8"/>
          <p:cNvSpPr txBox="1"/>
          <p:nvPr/>
        </p:nvSpPr>
        <p:spPr>
          <a:xfrm>
            <a:off x="5257800" y="2895600"/>
            <a:ext cx="3276600" cy="861774"/>
          </a:xfrm>
          <a:prstGeom prst="rect">
            <a:avLst/>
          </a:prstGeom>
          <a:noFill/>
        </p:spPr>
        <p:txBody>
          <a:bodyPr wrap="square" rtlCol="0">
            <a:spAutoFit/>
          </a:bodyPr>
          <a:lstStyle/>
          <a:p>
            <a:r>
              <a:rPr lang="en-US" sz="1600" dirty="0">
                <a:solidFill>
                  <a:srgbClr val="D2D2D2">
                    <a:lumMod val="75000"/>
                  </a:srgbClr>
                </a:solidFill>
              </a:rPr>
              <a:t>Rene Magritte:  a room with a view. Is that what our body is?</a:t>
            </a:r>
          </a:p>
          <a:p>
            <a:endParaRPr lang="en-US" dirty="0">
              <a:solidFill>
                <a:prstClr val="black"/>
              </a:solidFill>
            </a:endParaRPr>
          </a:p>
        </p:txBody>
      </p:sp>
    </p:spTree>
    <p:extLst>
      <p:ext uri="{BB962C8B-B14F-4D97-AF65-F5344CB8AC3E}">
        <p14:creationId xmlns:p14="http://schemas.microsoft.com/office/powerpoint/2010/main" val="353286992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pPr algn="l"/>
            <a:r>
              <a:rPr lang="en-US" sz="2400" dirty="0" smtClean="0"/>
              <a:t>Magritte: “Golconda”</a:t>
            </a:r>
            <a:endParaRPr lang="en-US" sz="2400"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2590800" y="1295400"/>
            <a:ext cx="5334000" cy="4793848"/>
          </a:xfrm>
          <a:prstGeom prst="rect">
            <a:avLst/>
          </a:prstGeom>
          <a:noFill/>
          <a:ln w="9525">
            <a:noFill/>
            <a:miter lim="800000"/>
            <a:headEnd/>
            <a:tailEnd/>
          </a:ln>
        </p:spPr>
      </p:pic>
      <p:sp>
        <p:nvSpPr>
          <p:cNvPr id="4" name="TextBox 3"/>
          <p:cNvSpPr txBox="1"/>
          <p:nvPr/>
        </p:nvSpPr>
        <p:spPr>
          <a:xfrm>
            <a:off x="228600" y="1524000"/>
            <a:ext cx="1676400" cy="3416320"/>
          </a:xfrm>
          <a:prstGeom prst="rect">
            <a:avLst/>
          </a:prstGeom>
          <a:noFill/>
        </p:spPr>
        <p:txBody>
          <a:bodyPr wrap="square" rtlCol="0">
            <a:spAutoFit/>
          </a:bodyPr>
          <a:lstStyle/>
          <a:p>
            <a:r>
              <a:rPr lang="en-US" dirty="0">
                <a:solidFill>
                  <a:prstClr val="black"/>
                </a:solidFill>
              </a:rPr>
              <a:t>Using Jungian depth psychology, this person is not restricted by the constraints of a body. He’s floating everywhere, and outside his house!</a:t>
            </a:r>
            <a:endParaRPr lang="en-US" dirty="0">
              <a:solidFill>
                <a:prstClr val="black"/>
              </a:solidFill>
            </a:endParaRPr>
          </a:p>
        </p:txBody>
      </p:sp>
    </p:spTree>
    <p:extLst>
      <p:ext uri="{BB962C8B-B14F-4D97-AF65-F5344CB8AC3E}">
        <p14:creationId xmlns:p14="http://schemas.microsoft.com/office/powerpoint/2010/main" val="2980060246"/>
      </p:ext>
    </p:extLst>
  </p:cSld>
  <p:clrMapOvr>
    <a:masterClrMapping/>
  </p:clrMapOvr>
  <p:transition/>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5.jpeg"/></Relationships>
</file>

<file path=ppt/theme/_rels/theme11.xml.rels><?xml version="1.0" encoding="UTF-8" standalone="yes"?>
<Relationships xmlns="http://schemas.openxmlformats.org/package/2006/relationships"><Relationship Id="rId1" Type="http://schemas.openxmlformats.org/officeDocument/2006/relationships/image" Target="../media/image5.jpeg"/></Relationships>
</file>

<file path=ppt/theme/_rels/theme12.xml.rels><?xml version="1.0" encoding="UTF-8" standalone="yes"?>
<Relationships xmlns="http://schemas.openxmlformats.org/package/2006/relationships"><Relationship Id="rId1" Type="http://schemas.openxmlformats.org/officeDocument/2006/relationships/image" Target="../media/image5.jpeg"/></Relationships>
</file>

<file path=ppt/theme/_rels/theme13.xml.rels><?xml version="1.0" encoding="UTF-8" standalone="yes"?>
<Relationships xmlns="http://schemas.openxmlformats.org/package/2006/relationships"><Relationship Id="rId1" Type="http://schemas.openxmlformats.org/officeDocument/2006/relationships/image" Target="../media/image5.jpeg"/></Relationships>
</file>

<file path=ppt/theme/_rels/theme14.xml.rels><?xml version="1.0" encoding="UTF-8" standalone="yes"?>
<Relationships xmlns="http://schemas.openxmlformats.org/package/2006/relationships"><Relationship Id="rId1" Type="http://schemas.openxmlformats.org/officeDocument/2006/relationships/image" Target="../media/image5.jpeg"/></Relationships>
</file>

<file path=ppt/theme/_rels/theme15.xml.rels><?xml version="1.0" encoding="UTF-8" standalone="yes"?>
<Relationships xmlns="http://schemas.openxmlformats.org/package/2006/relationships"><Relationship Id="rId1" Type="http://schemas.openxmlformats.org/officeDocument/2006/relationships/image" Target="../media/image5.jpeg"/></Relationships>
</file>

<file path=ppt/theme/_rels/theme16.xml.rels><?xml version="1.0" encoding="UTF-8" standalone="yes"?>
<Relationships xmlns="http://schemas.openxmlformats.org/package/2006/relationships"><Relationship Id="rId1" Type="http://schemas.openxmlformats.org/officeDocument/2006/relationships/image" Target="../media/image5.jpeg"/></Relationships>
</file>

<file path=ppt/theme/_rels/theme17.xml.rels><?xml version="1.0" encoding="UTF-8" standalone="yes"?>
<Relationships xmlns="http://schemas.openxmlformats.org/package/2006/relationships"><Relationship Id="rId1" Type="http://schemas.openxmlformats.org/officeDocument/2006/relationships/image" Target="../media/image5.jpeg"/></Relationships>
</file>

<file path=ppt/theme/_rels/theme18.xml.rels><?xml version="1.0" encoding="UTF-8" standalone="yes"?>
<Relationships xmlns="http://schemas.openxmlformats.org/package/2006/relationships"><Relationship Id="rId1" Type="http://schemas.openxmlformats.org/officeDocument/2006/relationships/image" Target="../media/image5.jpeg"/></Relationships>
</file>

<file path=ppt/theme/_rels/theme19.xml.rels><?xml version="1.0" encoding="UTF-8" standalone="yes"?>
<Relationships xmlns="http://schemas.openxmlformats.org/package/2006/relationships"><Relationship Id="rId1" Type="http://schemas.openxmlformats.org/officeDocument/2006/relationships/image" Target="../media/image5.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5.jpeg"/></Relationships>
</file>

<file path=ppt/theme/_rels/theme21.xml.rels><?xml version="1.0" encoding="UTF-8" standalone="yes"?>
<Relationships xmlns="http://schemas.openxmlformats.org/package/2006/relationships"><Relationship Id="rId1" Type="http://schemas.openxmlformats.org/officeDocument/2006/relationships/image" Target="../media/image5.jpeg"/></Relationships>
</file>

<file path=ppt/theme/_rels/theme22.xml.rels><?xml version="1.0" encoding="UTF-8" standalone="yes"?>
<Relationships xmlns="http://schemas.openxmlformats.org/package/2006/relationships"><Relationship Id="rId1" Type="http://schemas.openxmlformats.org/officeDocument/2006/relationships/image" Target="../media/image5.jpeg"/></Relationships>
</file>

<file path=ppt/theme/_rels/theme23.xml.rels><?xml version="1.0" encoding="UTF-8" standalone="yes"?>
<Relationships xmlns="http://schemas.openxmlformats.org/package/2006/relationships"><Relationship Id="rId1" Type="http://schemas.openxmlformats.org/officeDocument/2006/relationships/image" Target="../media/image5.jpeg"/></Relationships>
</file>

<file path=ppt/theme/_rels/theme24.xml.rels><?xml version="1.0" encoding="UTF-8" standalone="yes"?>
<Relationships xmlns="http://schemas.openxmlformats.org/package/2006/relationships"><Relationship Id="rId1" Type="http://schemas.openxmlformats.org/officeDocument/2006/relationships/image" Target="../media/image5.jpeg"/></Relationships>
</file>

<file path=ppt/theme/_rels/theme25.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1" Type="http://schemas.openxmlformats.org/officeDocument/2006/relationships/image" Target="../media/image5.jpeg"/></Relationships>
</file>

<file path=ppt/theme/_rels/theme9.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1.xml><?xml version="1.0" encoding="utf-8"?>
<a:theme xmlns:a="http://schemas.openxmlformats.org/drawingml/2006/main" name="3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4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3.xml><?xml version="1.0" encoding="utf-8"?>
<a:theme xmlns:a="http://schemas.openxmlformats.org/drawingml/2006/main" name="5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4.xml><?xml version="1.0" encoding="utf-8"?>
<a:theme xmlns:a="http://schemas.openxmlformats.org/drawingml/2006/main" name="6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5.xml><?xml version="1.0" encoding="utf-8"?>
<a:theme xmlns:a="http://schemas.openxmlformats.org/drawingml/2006/main" name="7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6.xml><?xml version="1.0" encoding="utf-8"?>
<a:theme xmlns:a="http://schemas.openxmlformats.org/drawingml/2006/main" name="8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7.xml><?xml version="1.0" encoding="utf-8"?>
<a:theme xmlns:a="http://schemas.openxmlformats.org/drawingml/2006/main" name="9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8.xml><?xml version="1.0" encoding="utf-8"?>
<a:theme xmlns:a="http://schemas.openxmlformats.org/drawingml/2006/main" name="10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9.xml><?xml version="1.0" encoding="utf-8"?>
<a:theme xmlns:a="http://schemas.openxmlformats.org/drawingml/2006/main" name="11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Celestial">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20.xml><?xml version="1.0" encoding="utf-8"?>
<a:theme xmlns:a="http://schemas.openxmlformats.org/drawingml/2006/main" name="12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1.xml><?xml version="1.0" encoding="utf-8"?>
<a:theme xmlns:a="http://schemas.openxmlformats.org/drawingml/2006/main" name="13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2.xml><?xml version="1.0" encoding="utf-8"?>
<a:theme xmlns:a="http://schemas.openxmlformats.org/drawingml/2006/main" name="14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3.xml><?xml version="1.0" encoding="utf-8"?>
<a:theme xmlns:a="http://schemas.openxmlformats.org/drawingml/2006/main" name="15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4.xml><?xml version="1.0" encoding="utf-8"?>
<a:theme xmlns:a="http://schemas.openxmlformats.org/drawingml/2006/main" name="16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5.xml><?xml version="1.0" encoding="utf-8"?>
<a:theme xmlns:a="http://schemas.openxmlformats.org/drawingml/2006/main" name="17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4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Solstic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xml><?xml version="1.0" encoding="utf-8"?>
<a:theme xmlns:a="http://schemas.openxmlformats.org/drawingml/2006/main" name="18_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1_Celesti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7.xml><?xml version="1.0" encoding="utf-8"?>
<a:theme xmlns:a="http://schemas.openxmlformats.org/drawingml/2006/main" name="38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8.xml><?xml version="1.0" encoding="utf-8"?>
<a:theme xmlns:a="http://schemas.openxmlformats.org/drawingml/2006/main" name="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1_Flow">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8594</TotalTime>
  <Words>1607</Words>
  <Application>Microsoft Office PowerPoint</Application>
  <PresentationFormat>On-screen Show (4:3)</PresentationFormat>
  <Paragraphs>250</Paragraphs>
  <Slides>41</Slides>
  <Notes>2</Notes>
  <HiddenSlides>2</HiddenSlides>
  <MMClips>0</MMClips>
  <ScaleCrop>false</ScaleCrop>
  <HeadingPairs>
    <vt:vector size="4" baseType="variant">
      <vt:variant>
        <vt:lpstr>Theme</vt:lpstr>
      </vt:variant>
      <vt:variant>
        <vt:i4>25</vt:i4>
      </vt:variant>
      <vt:variant>
        <vt:lpstr>Slide Titles</vt:lpstr>
      </vt:variant>
      <vt:variant>
        <vt:i4>41</vt:i4>
      </vt:variant>
    </vt:vector>
  </HeadingPairs>
  <TitlesOfParts>
    <vt:vector size="66" baseType="lpstr">
      <vt:lpstr>Office Theme</vt:lpstr>
      <vt:lpstr>Celestial</vt:lpstr>
      <vt:lpstr>44_Solstice</vt:lpstr>
      <vt:lpstr>Solstice</vt:lpstr>
      <vt:lpstr>18_Solstice</vt:lpstr>
      <vt:lpstr>1_Celestial</vt:lpstr>
      <vt:lpstr>38_Solstice</vt:lpstr>
      <vt:lpstr>Flow</vt:lpstr>
      <vt:lpstr>1_Flow</vt:lpstr>
      <vt:lpstr>2_Flow</vt:lpstr>
      <vt:lpstr>3_Flow</vt:lpstr>
      <vt:lpstr>4_Flow</vt:lpstr>
      <vt:lpstr>5_Flow</vt:lpstr>
      <vt:lpstr>6_Flow</vt:lpstr>
      <vt:lpstr>7_Flow</vt:lpstr>
      <vt:lpstr>8_Flow</vt:lpstr>
      <vt:lpstr>9_Flow</vt:lpstr>
      <vt:lpstr>10_Flow</vt:lpstr>
      <vt:lpstr>11_Flow</vt:lpstr>
      <vt:lpstr>12_Flow</vt:lpstr>
      <vt:lpstr>13_Flow</vt:lpstr>
      <vt:lpstr>14_Flow</vt:lpstr>
      <vt:lpstr>15_Flow</vt:lpstr>
      <vt:lpstr>16_Flow</vt:lpstr>
      <vt:lpstr>17_Flow</vt:lpstr>
      <vt:lpstr>Dreams, Dreaming and the Subconscious </vt:lpstr>
      <vt:lpstr>PowerPoint Presentation</vt:lpstr>
      <vt:lpstr>PowerPoint Presentation</vt:lpstr>
      <vt:lpstr>Fantasy Visions Hallucinations</vt:lpstr>
      <vt:lpstr>PowerPoint Presentation</vt:lpstr>
      <vt:lpstr>Visions</vt:lpstr>
      <vt:lpstr>PowerPoint Presentation</vt:lpstr>
      <vt:lpstr>The house, as a metaphor</vt:lpstr>
      <vt:lpstr>Magritte: “Golconda”</vt:lpstr>
      <vt:lpstr>Magritte  Castle in the Pyrenees</vt:lpstr>
      <vt:lpstr>Magritte, Infinite gratitude </vt:lpstr>
      <vt:lpstr>Carl Jung and Flying Saucers</vt:lpstr>
      <vt:lpstr>Carl Jung: symbolism of Houses</vt:lpstr>
      <vt:lpstr>Jung’s  Dream Theory of Amplification</vt:lpstr>
      <vt:lpstr>Stream of consciousness </vt:lpstr>
      <vt:lpstr>Carl Jung</vt:lpstr>
      <vt:lpstr> </vt:lpstr>
      <vt:lpstr>Blank slate tabula rasa</vt:lpstr>
      <vt:lpstr>Collective Unconscious</vt:lpstr>
      <vt:lpstr>The collective unconscious</vt:lpstr>
      <vt:lpstr>PowerPoint Presentation</vt:lpstr>
      <vt:lpstr>Collective unconscious  </vt:lpstr>
      <vt:lpstr>Pauli effect synchronicity, the intender</vt:lpstr>
      <vt:lpstr>Synchronicity a cluster of a meaningful coincidence</vt:lpstr>
      <vt:lpstr>superposition</vt:lpstr>
      <vt:lpstr>Schrodinger’s Cat</vt:lpstr>
      <vt:lpstr>Four universal symbols: (archetypical) </vt:lpstr>
      <vt:lpstr>PowerPoint Presentation</vt:lpstr>
      <vt:lpstr>Archetypes, cont. </vt:lpstr>
      <vt:lpstr>Carl Jung Dream Journal - extraordinaire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Carl Jung’s Red Book </vt:lpstr>
    </vt:vector>
  </TitlesOfParts>
  <Company>Salem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Dreams, Dreaming and the Subconscious</dc:title>
  <dc:creator>CJA</dc:creator>
  <cp:lastModifiedBy>CJA</cp:lastModifiedBy>
  <cp:revision>7</cp:revision>
  <dcterms:created xsi:type="dcterms:W3CDTF">2015-08-15T22:45:51Z</dcterms:created>
  <dcterms:modified xsi:type="dcterms:W3CDTF">2015-08-21T22:00:21Z</dcterms:modified>
</cp:coreProperties>
</file>